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429" r:id="rId2"/>
    <p:sldId id="508" r:id="rId3"/>
    <p:sldId id="505" r:id="rId4"/>
    <p:sldId id="507" r:id="rId5"/>
    <p:sldId id="506" r:id="rId6"/>
    <p:sldId id="509" r:id="rId7"/>
    <p:sldId id="510" r:id="rId8"/>
    <p:sldId id="513" r:id="rId9"/>
    <p:sldId id="514" r:id="rId10"/>
    <p:sldId id="515" r:id="rId11"/>
    <p:sldId id="458" r:id="rId12"/>
    <p:sldId id="496" r:id="rId13"/>
    <p:sldId id="497" r:id="rId14"/>
    <p:sldId id="498" r:id="rId15"/>
    <p:sldId id="499" r:id="rId16"/>
    <p:sldId id="501" r:id="rId17"/>
    <p:sldId id="512" r:id="rId1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2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0"/>
    <a:srgbClr val="FFCCCC"/>
    <a:srgbClr val="FAE0DE"/>
    <a:srgbClr val="F8D3D0"/>
    <a:srgbClr val="FDF2F1"/>
    <a:srgbClr val="C30000"/>
    <a:srgbClr val="B23730"/>
    <a:srgbClr val="193E6E"/>
    <a:srgbClr val="FFFF00"/>
    <a:srgbClr val="A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324" autoAdjust="0"/>
  </p:normalViewPr>
  <p:slideViewPr>
    <p:cSldViewPr>
      <p:cViewPr varScale="1">
        <p:scale>
          <a:sx n="77" d="100"/>
          <a:sy n="77" d="100"/>
        </p:scale>
        <p:origin x="-102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3254" y="-91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9C-4595-95C5-60C1458D45DE}"/>
              </c:ext>
            </c:extLst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9C-4595-95C5-60C1458D45DE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49C-4595-95C5-60C1458D45DE}"/>
              </c:ext>
            </c:extLst>
          </c:dPt>
          <c:dLbls>
            <c:dLbl>
              <c:idx val="0"/>
              <c:layout>
                <c:manualLayout>
                  <c:x val="-8.7271653543307084E-2"/>
                  <c:y val="7.0179717118693502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49C-4595-95C5-60C1458D45DE}"/>
                </c:ext>
              </c:extLst>
            </c:dLbl>
            <c:dLbl>
              <c:idx val="1"/>
              <c:layout>
                <c:manualLayout>
                  <c:x val="3.5482283464566826E-2"/>
                  <c:y val="4.4527194517352001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2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49C-4595-95C5-60C1458D45DE}"/>
                </c:ext>
              </c:extLst>
            </c:dLbl>
            <c:dLbl>
              <c:idx val="2"/>
              <c:layout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3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49C-4595-95C5-60C1458D45DE}"/>
                </c:ext>
              </c:extLst>
            </c:dLbl>
            <c:spPr>
              <a:solidFill>
                <a:sysClr val="window" lastClr="FFFFFF">
                  <a:alpha val="90000"/>
                </a:sysClr>
              </a:solidFill>
              <a:ln w="12700" cap="flat" cmpd="sng" algn="ctr">
                <a:solidFill>
                  <a:srgbClr val="5B9BD5"/>
                </a:solidFill>
                <a:round/>
              </a:ln>
              <a:effectLst>
                <a:outerShdw blurRad="50800" dist="38100" dir="2700000" algn="tl" rotWithShape="0">
                  <a:srgbClr val="5B9BD5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Лист1!$B$11:$B$13</c:f>
              <c:strCache>
                <c:ptCount val="3"/>
                <c:pt idx="0">
                  <c:v>стационар</c:v>
                </c:pt>
                <c:pt idx="1">
                  <c:v>СМП</c:v>
                </c:pt>
                <c:pt idx="2">
                  <c:v>поликлиника</c:v>
                </c:pt>
              </c:strCache>
            </c:strRef>
          </c:cat>
          <c:val>
            <c:numRef>
              <c:f>Лист1!$C$11:$C$13</c:f>
              <c:numCache>
                <c:formatCode>General</c:formatCode>
                <c:ptCount val="3"/>
                <c:pt idx="0">
                  <c:v>3260</c:v>
                </c:pt>
                <c:pt idx="1">
                  <c:v>2394</c:v>
                </c:pt>
                <c:pt idx="2">
                  <c:v>21806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49C-4595-95C5-60C1458D45D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Лист1!$C$2</c:f>
              <c:strCache>
                <c:ptCount val="1"/>
                <c:pt idx="0">
                  <c:v>всего ЭКМП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Лист1!$B$3:$B$5</c:f>
              <c:strCache>
                <c:ptCount val="3"/>
                <c:pt idx="0">
                  <c:v>КС</c:v>
                </c:pt>
                <c:pt idx="1">
                  <c:v>АПП</c:v>
                </c:pt>
                <c:pt idx="2">
                  <c:v>СМП</c:v>
                </c:pt>
              </c:strCache>
            </c:strRef>
          </c:cat>
          <c:val>
            <c:numRef>
              <c:f>Лист1!$C$3:$C$5</c:f>
              <c:numCache>
                <c:formatCode>General</c:formatCode>
                <c:ptCount val="3"/>
                <c:pt idx="0">
                  <c:v>194</c:v>
                </c:pt>
                <c:pt idx="1">
                  <c:v>34</c:v>
                </c:pt>
                <c:pt idx="2">
                  <c:v>17</c:v>
                </c:pt>
              </c:numCache>
            </c:numRef>
          </c:val>
        </c:ser>
        <c:ser>
          <c:idx val="1"/>
          <c:order val="1"/>
          <c:tx>
            <c:strRef>
              <c:f>Лист1!$D$2</c:f>
              <c:strCache>
                <c:ptCount val="1"/>
                <c:pt idx="0">
                  <c:v>Кол-во деф сл.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Лист1!$B$3:$B$5</c:f>
              <c:strCache>
                <c:ptCount val="3"/>
                <c:pt idx="0">
                  <c:v>КС</c:v>
                </c:pt>
                <c:pt idx="1">
                  <c:v>АПП</c:v>
                </c:pt>
                <c:pt idx="2">
                  <c:v>СМП</c:v>
                </c:pt>
              </c:strCache>
            </c:strRef>
          </c:cat>
          <c:val>
            <c:numRef>
              <c:f>Лист1!$D$3:$D$5</c:f>
              <c:numCache>
                <c:formatCode>General</c:formatCode>
                <c:ptCount val="3"/>
                <c:pt idx="0">
                  <c:v>52</c:v>
                </c:pt>
                <c:pt idx="1">
                  <c:v>13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5870336"/>
        <c:axId val="117453184"/>
      </c:barChart>
      <c:catAx>
        <c:axId val="115870336"/>
        <c:scaling>
          <c:orientation val="minMax"/>
        </c:scaling>
        <c:delete val="0"/>
        <c:axPos val="b"/>
        <c:majorTickMark val="out"/>
        <c:minorTickMark val="none"/>
        <c:tickLblPos val="nextTo"/>
        <c:crossAx val="117453184"/>
        <c:crosses val="autoZero"/>
        <c:auto val="1"/>
        <c:lblAlgn val="ctr"/>
        <c:lblOffset val="100"/>
        <c:noMultiLvlLbl val="0"/>
      </c:catAx>
      <c:valAx>
        <c:axId val="1174531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58703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'[Копия Приложение 1 991 - КАПИТАЛ - корректировка — расчеты.xlsx]еще2 '!$E$3</c:f>
              <c:strCache>
                <c:ptCount val="1"/>
                <c:pt idx="0">
                  <c:v>количество экмп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'[Копия Приложение 1 991 - КАПИТАЛ - корректировка — расчеты.xlsx]еще2 '!$D$4:$D$14</c:f>
              <c:strCache>
                <c:ptCount val="11"/>
                <c:pt idx="0">
                  <c:v>БУ "НИЖНЕВАРТОВСКАЯ ГОРОДСКАЯ БОЛЬНИЦА"</c:v>
                </c:pt>
                <c:pt idx="1">
                  <c:v>БУ "УРАЙСКАЯ ГОРОДСКАЯ КЛИНИЧЕСКАЯ БОЛЬНИЦА"</c:v>
                </c:pt>
                <c:pt idx="2">
                  <c:v>БУ "КОНДИНСКАЯ РАЙОННАЯ БОЛЬНИЦА"</c:v>
                </c:pt>
                <c:pt idx="3">
                  <c:v>БУ "СУРГУТСКАЯ ОКРУЖНАЯ КЛИНИЧЕСКАЯ БОЛЬНИЦА"</c:v>
                </c:pt>
                <c:pt idx="4">
                  <c:v>БУ "КОГАЛЫМСКАЯ ГОРОДСКАЯ БОЛЬНИЦА"</c:v>
                </c:pt>
                <c:pt idx="5">
                  <c:v>БУ "ЛАНГЕПАССКАЯ ГОРОДСКАЯ БОЛЬНИЦА"</c:v>
                </c:pt>
                <c:pt idx="6">
                  <c:v>БУ "НЕФТЕЮГАНСКАЯ ОКРУЖНАЯ КЛИНИЧЕСКАЯ БОЛЬНИЦА ИМЕНИ В.И. ЯЦКИВ"</c:v>
                </c:pt>
                <c:pt idx="7">
                  <c:v>БУ "НИЖНЕВАРТОВСКАЯ ОКРУЖНАЯ КЛИНИЧЕСКАЯ БОЛЬНИЦА"</c:v>
                </c:pt>
                <c:pt idx="8">
                  <c:v>БУ "НЯГАНСКАЯ ОКРУЖНАЯ БОЛЬНИЦА"</c:v>
                </c:pt>
                <c:pt idx="9">
                  <c:v>БУ "ОКРУЖНАЯ КЛИНИЧЕСКАЯ БОЛЬНИЦА"</c:v>
                </c:pt>
                <c:pt idx="10">
                  <c:v>БУ  "Нижневартовская окр.  клин. детская больница"  </c:v>
                </c:pt>
              </c:strCache>
            </c:strRef>
          </c:cat>
          <c:val>
            <c:numRef>
              <c:f>'[Копия Приложение 1 991 - КАПИТАЛ - корректировка — расчеты.xlsx]еще2 '!$E$4:$E$14</c:f>
              <c:numCache>
                <c:formatCode>#,##0</c:formatCode>
                <c:ptCount val="11"/>
                <c:pt idx="0">
                  <c:v>8</c:v>
                </c:pt>
                <c:pt idx="1">
                  <c:v>28</c:v>
                </c:pt>
                <c:pt idx="2">
                  <c:v>21</c:v>
                </c:pt>
                <c:pt idx="3">
                  <c:v>13</c:v>
                </c:pt>
                <c:pt idx="4">
                  <c:v>41</c:v>
                </c:pt>
                <c:pt idx="5">
                  <c:v>41</c:v>
                </c:pt>
                <c:pt idx="6">
                  <c:v>2</c:v>
                </c:pt>
                <c:pt idx="7">
                  <c:v>20</c:v>
                </c:pt>
                <c:pt idx="8">
                  <c:v>7</c:v>
                </c:pt>
                <c:pt idx="9">
                  <c:v>10</c:v>
                </c:pt>
                <c:pt idx="10">
                  <c:v>3</c:v>
                </c:pt>
              </c:numCache>
            </c:numRef>
          </c:val>
        </c:ser>
        <c:ser>
          <c:idx val="1"/>
          <c:order val="1"/>
          <c:tx>
            <c:strRef>
              <c:f>'[Копия Приложение 1 991 - КАПИТАЛ - корректировка — расчеты.xlsx]еще2 '!$F$3</c:f>
              <c:strCache>
                <c:ptCount val="1"/>
                <c:pt idx="0">
                  <c:v>количество деф. сл.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'[Копия Приложение 1 991 - КАПИТАЛ - корректировка — расчеты.xlsx]еще2 '!$D$4:$D$14</c:f>
              <c:strCache>
                <c:ptCount val="11"/>
                <c:pt idx="0">
                  <c:v>БУ "НИЖНЕВАРТОВСКАЯ ГОРОДСКАЯ БОЛЬНИЦА"</c:v>
                </c:pt>
                <c:pt idx="1">
                  <c:v>БУ "УРАЙСКАЯ ГОРОДСКАЯ КЛИНИЧЕСКАЯ БОЛЬНИЦА"</c:v>
                </c:pt>
                <c:pt idx="2">
                  <c:v>БУ "КОНДИНСКАЯ РАЙОННАЯ БОЛЬНИЦА"</c:v>
                </c:pt>
                <c:pt idx="3">
                  <c:v>БУ "СУРГУТСКАЯ ОКРУЖНАЯ КЛИНИЧЕСКАЯ БОЛЬНИЦА"</c:v>
                </c:pt>
                <c:pt idx="4">
                  <c:v>БУ "КОГАЛЫМСКАЯ ГОРОДСКАЯ БОЛЬНИЦА"</c:v>
                </c:pt>
                <c:pt idx="5">
                  <c:v>БУ "ЛАНГЕПАССКАЯ ГОРОДСКАЯ БОЛЬНИЦА"</c:v>
                </c:pt>
                <c:pt idx="6">
                  <c:v>БУ "НЕФТЕЮГАНСКАЯ ОКРУЖНАЯ КЛИНИЧЕСКАЯ БОЛЬНИЦА ИМЕНИ В.И. ЯЦКИВ"</c:v>
                </c:pt>
                <c:pt idx="7">
                  <c:v>БУ "НИЖНЕВАРТОВСКАЯ ОКРУЖНАЯ КЛИНИЧЕСКАЯ БОЛЬНИЦА"</c:v>
                </c:pt>
                <c:pt idx="8">
                  <c:v>БУ "НЯГАНСКАЯ ОКРУЖНАЯ БОЛЬНИЦА"</c:v>
                </c:pt>
                <c:pt idx="9">
                  <c:v>БУ "ОКРУЖНАЯ КЛИНИЧЕСКАЯ БОЛЬНИЦА"</c:v>
                </c:pt>
                <c:pt idx="10">
                  <c:v>БУ  "Нижневартовская окр.  клин. детская больница"  </c:v>
                </c:pt>
              </c:strCache>
            </c:strRef>
          </c:cat>
          <c:val>
            <c:numRef>
              <c:f>'[Копия Приложение 1 991 - КАПИТАЛ - корректировка — расчеты.xlsx]еще2 '!$F$4:$F$14</c:f>
              <c:numCache>
                <c:formatCode>#,##0</c:formatCode>
                <c:ptCount val="11"/>
                <c:pt idx="0">
                  <c:v>0</c:v>
                </c:pt>
                <c:pt idx="1">
                  <c:v>18</c:v>
                </c:pt>
                <c:pt idx="2">
                  <c:v>9</c:v>
                </c:pt>
                <c:pt idx="3">
                  <c:v>2</c:v>
                </c:pt>
                <c:pt idx="4">
                  <c:v>9</c:v>
                </c:pt>
                <c:pt idx="5">
                  <c:v>8</c:v>
                </c:pt>
                <c:pt idx="6">
                  <c:v>0</c:v>
                </c:pt>
                <c:pt idx="7">
                  <c:v>4</c:v>
                </c:pt>
                <c:pt idx="8">
                  <c:v>1</c:v>
                </c:pt>
                <c:pt idx="9">
                  <c:v>0</c:v>
                </c:pt>
                <c:pt idx="1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376192"/>
        <c:axId val="73672192"/>
      </c:barChart>
      <c:catAx>
        <c:axId val="58376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73672192"/>
        <c:crosses val="autoZero"/>
        <c:auto val="1"/>
        <c:lblAlgn val="ctr"/>
        <c:lblOffset val="100"/>
        <c:noMultiLvlLbl val="0"/>
      </c:catAx>
      <c:valAx>
        <c:axId val="7367219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583761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00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00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1"/>
            <a:ext cx="2946400" cy="496888"/>
          </a:xfrm>
          <a:prstGeom prst="rect">
            <a:avLst/>
          </a:prstGeom>
        </p:spPr>
        <p:txBody>
          <a:bodyPr vert="horz" lIns="91680" tIns="45841" rIns="91680" bIns="458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6888"/>
          </a:xfrm>
          <a:prstGeom prst="rect">
            <a:avLst/>
          </a:prstGeom>
        </p:spPr>
        <p:txBody>
          <a:bodyPr vert="horz" lIns="91680" tIns="45841" rIns="91680" bIns="45841" rtlCol="0"/>
          <a:lstStyle>
            <a:lvl1pPr algn="r">
              <a:defRPr sz="1200"/>
            </a:lvl1pPr>
          </a:lstStyle>
          <a:p>
            <a:fld id="{C75BB324-7367-4A02-BF93-F32A2844F8C6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2950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80" tIns="45841" rIns="91680" bIns="458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5" y="4716465"/>
            <a:ext cx="5438775" cy="4467225"/>
          </a:xfrm>
          <a:prstGeom prst="rect">
            <a:avLst/>
          </a:prstGeom>
        </p:spPr>
        <p:txBody>
          <a:bodyPr vert="horz" lIns="91680" tIns="45841" rIns="91680" bIns="4584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29751"/>
            <a:ext cx="2946400" cy="496888"/>
          </a:xfrm>
          <a:prstGeom prst="rect">
            <a:avLst/>
          </a:prstGeom>
        </p:spPr>
        <p:txBody>
          <a:bodyPr vert="horz" lIns="91680" tIns="45841" rIns="91680" bIns="458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1"/>
            <a:ext cx="2946400" cy="496888"/>
          </a:xfrm>
          <a:prstGeom prst="rect">
            <a:avLst/>
          </a:prstGeom>
        </p:spPr>
        <p:txBody>
          <a:bodyPr vert="horz" lIns="91680" tIns="45841" rIns="91680" bIns="45841" rtlCol="0" anchor="b"/>
          <a:lstStyle>
            <a:lvl1pPr algn="r">
              <a:defRPr sz="1200"/>
            </a:lvl1pPr>
          </a:lstStyle>
          <a:p>
            <a:fld id="{ED29310F-592F-42BB-9B3E-323EC40685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215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данным реестров-счетов всего случаев</a:t>
            </a:r>
            <a:r>
              <a:rPr lang="ru-RU" baseline="0" dirty="0" smtClean="0"/>
              <a:t> с основным диагнозом </a:t>
            </a:r>
            <a:r>
              <a:rPr lang="ru-RU" baseline="0" dirty="0" err="1" smtClean="0"/>
              <a:t>коронавирусная</a:t>
            </a:r>
            <a:r>
              <a:rPr lang="ru-RU" baseline="0" dirty="0" smtClean="0"/>
              <a:t> инфекция 27460.  Обратилось за мед помощью 13435 человек. Наибольшее число случаев на амбулаторном этапе.</a:t>
            </a:r>
          </a:p>
          <a:p>
            <a:r>
              <a:rPr lang="ru-RU" baseline="0" dirty="0" smtClean="0"/>
              <a:t>10% пролеченных лиц в стационаре за 2020 год с </a:t>
            </a:r>
            <a:r>
              <a:rPr lang="ru-RU" baseline="0" dirty="0" err="1" smtClean="0"/>
              <a:t>коронавирусной</a:t>
            </a:r>
            <a:r>
              <a:rPr lang="ru-RU" baseline="0" dirty="0" smtClean="0"/>
              <a:t> инфекцией. Многие МО нашего округа были перепрофилированы под инфекционные госпитали.</a:t>
            </a:r>
          </a:p>
          <a:p>
            <a:r>
              <a:rPr lang="ru-RU" baseline="0" dirty="0" smtClean="0"/>
              <a:t>Доля умерших с основным диагнозом </a:t>
            </a:r>
            <a:r>
              <a:rPr lang="ru-RU" baseline="0" dirty="0" err="1" smtClean="0"/>
              <a:t>коронавирусная</a:t>
            </a:r>
            <a:r>
              <a:rPr lang="ru-RU" baseline="0" dirty="0" smtClean="0"/>
              <a:t> инфекция за 2020 год – 16,2%. Это каждый шестой случай смерти.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642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Особенности медицинской </a:t>
            </a:r>
            <a:r>
              <a:rPr lang="ru-RU" dirty="0" err="1" smtClean="0"/>
              <a:t>реабиллитации</a:t>
            </a:r>
            <a:r>
              <a:rPr lang="ru-RU" dirty="0" smtClean="0"/>
              <a:t> пациентов с КОВИД -19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662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анализе реестра поданного на оплату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Лангепасской</a:t>
            </a:r>
            <a:r>
              <a:rPr lang="ru-RU" baseline="0" dirty="0" smtClean="0"/>
              <a:t> городской больницей в период с 01.12.2020 по 31.12.2020 подано на оплату 233 случая пациентов прошедших медицинскую реабилитацию. При этом с диагнозом другие поражения легкого 148 чел.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6413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Из 148</a:t>
            </a:r>
            <a:r>
              <a:rPr lang="ru-RU" baseline="0" dirty="0" smtClean="0"/>
              <a:t> случаев поданных на оплату за декабрь 2020года с болезнями легких лечение на амбулаторном этапе получили 62 пациента, стационарное лечение получили 86 человек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4706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 же отмечает на себя</a:t>
            </a:r>
            <a:r>
              <a:rPr lang="ru-RU" baseline="0" dirty="0" smtClean="0"/>
              <a:t> внимание поданный на оплату реестр за январь месяц.</a:t>
            </a:r>
          </a:p>
          <a:p>
            <a:r>
              <a:rPr lang="ru-RU" baseline="0" dirty="0" smtClean="0"/>
              <a:t>1 января выписано из </a:t>
            </a:r>
            <a:r>
              <a:rPr lang="ru-RU" baseline="0" dirty="0" err="1" smtClean="0"/>
              <a:t>Лангепасской</a:t>
            </a:r>
            <a:r>
              <a:rPr lang="ru-RU" baseline="0" dirty="0" smtClean="0"/>
              <a:t> городской больницы 174 пациента.</a:t>
            </a:r>
          </a:p>
          <a:p>
            <a:r>
              <a:rPr lang="ru-RU" baseline="0" dirty="0" smtClean="0"/>
              <a:t>Коечный фонд МО составляет 194 койки, из них 20 коек – реабилитация.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087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данном слайде представлена статистика по количеству поданных на оплату случаев в зависимости</a:t>
            </a:r>
            <a:r>
              <a:rPr lang="ru-RU" baseline="0" dirty="0" smtClean="0"/>
              <a:t> от профиля оказываемой помощи в разрезе городов, где представлена наибольшая численность </a:t>
            </a:r>
            <a:r>
              <a:rPr lang="ru-RU" baseline="0" dirty="0" err="1" smtClean="0"/>
              <a:t>застрахованых</a:t>
            </a:r>
            <a:r>
              <a:rPr lang="ru-RU" baseline="0" dirty="0" smtClean="0"/>
              <a:t> Капитал МС.</a:t>
            </a:r>
          </a:p>
          <a:p>
            <a:r>
              <a:rPr lang="ru-RU" baseline="0" dirty="0" smtClean="0"/>
              <a:t>Обращает на себя внимание </a:t>
            </a:r>
            <a:r>
              <a:rPr lang="ru-RU" baseline="0" dirty="0" err="1" smtClean="0"/>
              <a:t>Лангепасская</a:t>
            </a:r>
            <a:r>
              <a:rPr lang="ru-RU" baseline="0" dirty="0" smtClean="0"/>
              <a:t> городская больница при численности населения </a:t>
            </a:r>
            <a:r>
              <a:rPr lang="ru-RU" baseline="0" dirty="0" err="1" smtClean="0"/>
              <a:t>гг.Лангепас</a:t>
            </a:r>
            <a:r>
              <a:rPr lang="ru-RU" baseline="0" dirty="0" smtClean="0"/>
              <a:t> и </a:t>
            </a:r>
            <a:r>
              <a:rPr lang="ru-RU" baseline="0" dirty="0" err="1" smtClean="0"/>
              <a:t>Покачи</a:t>
            </a:r>
            <a:r>
              <a:rPr lang="ru-RU" baseline="0" dirty="0" smtClean="0"/>
              <a:t>  всего 62 974 чел. госпитализировано 1021 человек.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333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Летальные</a:t>
            </a:r>
            <a:r>
              <a:rPr lang="ru-RU" baseline="0" dirty="0" smtClean="0"/>
              <a:t> случаи в разрезе городов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164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Направлены в </a:t>
            </a:r>
            <a:r>
              <a:rPr lang="ru-RU" dirty="0" err="1" smtClean="0"/>
              <a:t>Сургутскую</a:t>
            </a:r>
            <a:r>
              <a:rPr lang="ru-RU" dirty="0" smtClean="0"/>
              <a:t> окружную больницу из Когалымской городской больницы 619 чел из них с диагнозом </a:t>
            </a:r>
            <a:r>
              <a:rPr lang="ru-RU" dirty="0" err="1" smtClean="0"/>
              <a:t>ковид</a:t>
            </a:r>
            <a:r>
              <a:rPr lang="ru-RU" dirty="0" smtClean="0"/>
              <a:t> 18</a:t>
            </a:r>
          </a:p>
          <a:p>
            <a:r>
              <a:rPr lang="ru-RU" dirty="0" err="1" smtClean="0"/>
              <a:t>Лангепасской</a:t>
            </a:r>
            <a:r>
              <a:rPr lang="ru-RU" dirty="0" smtClean="0"/>
              <a:t> городской больницей</a:t>
            </a:r>
            <a:r>
              <a:rPr lang="ru-RU" baseline="0" dirty="0" smtClean="0"/>
              <a:t> направлено в </a:t>
            </a:r>
            <a:r>
              <a:rPr lang="ru-RU" baseline="0" dirty="0" err="1" smtClean="0"/>
              <a:t>Нижневартовскую</a:t>
            </a:r>
            <a:r>
              <a:rPr lang="ru-RU" baseline="0" dirty="0" smtClean="0"/>
              <a:t> окружную больницу 198 человек из них 19 с диагнозом </a:t>
            </a:r>
            <a:r>
              <a:rPr lang="ru-RU" baseline="0" dirty="0" err="1" smtClean="0"/>
              <a:t>ковид</a:t>
            </a:r>
            <a:r>
              <a:rPr lang="ru-RU" baseline="0" dirty="0" smtClean="0"/>
              <a:t>.</a:t>
            </a:r>
          </a:p>
          <a:p>
            <a:r>
              <a:rPr lang="ru-RU" baseline="0" dirty="0" err="1" smtClean="0"/>
              <a:t>Урайской</a:t>
            </a:r>
            <a:r>
              <a:rPr lang="ru-RU" baseline="0" dirty="0" smtClean="0"/>
              <a:t> городской клинической больницей направлены в Окружную больницу Ханты-Мансийска направлены 415 человек из них 10 </a:t>
            </a:r>
            <a:r>
              <a:rPr lang="ru-RU" baseline="0" dirty="0" err="1" smtClean="0"/>
              <a:t>ковид</a:t>
            </a:r>
            <a:endParaRPr lang="ru-RU" baseline="0" dirty="0" smtClean="0"/>
          </a:p>
          <a:p>
            <a:r>
              <a:rPr lang="ru-RU" baseline="0" dirty="0" err="1" smtClean="0"/>
              <a:t>Кондинской</a:t>
            </a:r>
            <a:r>
              <a:rPr lang="ru-RU" baseline="0" dirty="0" smtClean="0"/>
              <a:t> городской больницей 188человек из них 11 </a:t>
            </a:r>
            <a:r>
              <a:rPr lang="ru-RU" baseline="0" dirty="0" err="1" smtClean="0"/>
              <a:t>ковид</a:t>
            </a:r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6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Диапазон диагнозов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J00-J20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.9,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U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07.1-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U07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.2 </a:t>
            </a:r>
            <a:r>
              <a:rPr lang="ru-RU" baseline="0" dirty="0" smtClean="0"/>
              <a:t>взят согласно приказа МЗ РФ </a:t>
            </a:r>
            <a:r>
              <a:rPr lang="ru-RU" dirty="0"/>
              <a:t>от 19 марта 2020 г. N 198н</a:t>
            </a:r>
          </a:p>
          <a:p>
            <a:r>
              <a:rPr lang="ru-RU" dirty="0"/>
              <a:t>О ВРЕМЕННОМ ПОРЯДКЕ ОРГАНИЗАЦИИ РАБОТЫ МЕДИЦИНСКИХ ОРГАНИЗАЦИЙ В ЦЕЛЯХ РЕАЛИЗАЦИИ МЕР ПО ПРОФИЛАКТИКЕ И СНИЖЕНИЮ РИСКОВ РАСПРОСТРАНЕНИЯ НОВОЙ КОРОНАВИРУСНОЙ ИНФЕКЦИИ COVID-19.</a:t>
            </a:r>
          </a:p>
          <a:p>
            <a:r>
              <a:rPr lang="ru-RU" dirty="0"/>
              <a:t>Каждый случай с явления ОРВИ должен рассматриваться как случай подозрительный на </a:t>
            </a:r>
            <a:r>
              <a:rPr lang="ru-RU" dirty="0" err="1"/>
              <a:t>коронавирусную</a:t>
            </a:r>
            <a:r>
              <a:rPr lang="ru-RU" dirty="0"/>
              <a:t> инфекцию. </a:t>
            </a:r>
          </a:p>
          <a:p>
            <a:r>
              <a:rPr lang="ru-RU" dirty="0"/>
              <a:t>Из общего числа проверенных случаев на этапе МЭЭ в 216 случаях выявлены нарушения, что составило 16,2%.</a:t>
            </a:r>
          </a:p>
          <a:p>
            <a:r>
              <a:rPr lang="ru-RU" dirty="0"/>
              <a:t>В каждом 6 случае вывялены нарушения в виде не взятия, либо не своевременного взятия на Д учет после перенесённой пневмонии согласно приказа МЗ РФ  от 29 марта 2019 г. N 173н</a:t>
            </a:r>
          </a:p>
          <a:p>
            <a:r>
              <a:rPr lang="ru-RU" dirty="0"/>
              <a:t>ОБ УТВЕРЖДЕНИИ ПОРЯДКА ПРОВЕДЕНИЯ ДИСПАНСЕРНОГО НАБЛЮДЕНИЯ ЗА ВЗРОСЛЫМИ.</a:t>
            </a:r>
          </a:p>
          <a:p>
            <a:r>
              <a:rPr lang="ru-RU" dirty="0" err="1"/>
              <a:t>Т.ж</a:t>
            </a:r>
            <a:r>
              <a:rPr lang="ru-RU" dirty="0"/>
              <a:t>. выявлялись нарушения в сроках выполнения лабораторного исследования на </a:t>
            </a:r>
            <a:r>
              <a:rPr lang="ru-RU" dirty="0" err="1"/>
              <a:t>коронавирусную</a:t>
            </a:r>
            <a:r>
              <a:rPr lang="ru-RU" dirty="0"/>
              <a:t> инфекцию (исследование мазков из </a:t>
            </a:r>
            <a:r>
              <a:rPr lang="ru-RU" dirty="0" err="1"/>
              <a:t>рото</a:t>
            </a:r>
            <a:r>
              <a:rPr lang="ru-RU" dirty="0"/>
              <a:t>-носоглотки), отсутствие результатов исследования в ПМД.  Не выполнение необходимого обязательных исследований согласно утвержденных Временных клинических рекомендаций (не выполнение Д-</a:t>
            </a:r>
            <a:r>
              <a:rPr lang="ru-RU" dirty="0" err="1"/>
              <a:t>димера</a:t>
            </a:r>
            <a:r>
              <a:rPr lang="ru-RU" dirty="0"/>
              <a:t>, СРБ, </a:t>
            </a:r>
            <a:r>
              <a:rPr lang="ru-RU" dirty="0" err="1"/>
              <a:t>ферритина</a:t>
            </a:r>
            <a:r>
              <a:rPr lang="ru-RU" dirty="0"/>
              <a:t>)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789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/>
              <a:t>На данном слайде представлены только те медицинские организации, в которых были проведены ЭКМП с диагнозом </a:t>
            </a:r>
            <a:r>
              <a:rPr lang="ru-RU" dirty="0" err="1"/>
              <a:t>коронавирусная</a:t>
            </a:r>
            <a:r>
              <a:rPr lang="ru-RU" dirty="0"/>
              <a:t> инфекция.</a:t>
            </a:r>
          </a:p>
          <a:p>
            <a:r>
              <a:rPr lang="ru-RU" dirty="0"/>
              <a:t>Всего выполнено 227 ЭКМП. В 66 случаях выявлены нарушения. В основном это нарушения не выполнение необходимых лечебных и диагностических мероприятий согласно утвержденных на момент оказания медицинской помощи Временных клинических рекомендаций:</a:t>
            </a:r>
          </a:p>
          <a:p>
            <a:pPr marL="171176" indent="-171176">
              <a:buFontTx/>
              <a:buChar char="-"/>
            </a:pPr>
            <a:r>
              <a:rPr lang="ru-RU" dirty="0"/>
              <a:t>Невыполнение полного обязательного лабораторного исследования на момент поступления и отсутствие контроля (не выполнение </a:t>
            </a:r>
            <a:r>
              <a:rPr lang="ru-RU" dirty="0" err="1"/>
              <a:t>коагулограммы</a:t>
            </a:r>
            <a:r>
              <a:rPr lang="ru-RU" dirty="0"/>
              <a:t>, исследование Д-</a:t>
            </a:r>
            <a:r>
              <a:rPr lang="ru-RU" dirty="0" err="1"/>
              <a:t>димера</a:t>
            </a:r>
            <a:r>
              <a:rPr lang="ru-RU" dirty="0"/>
              <a:t>, СРБ, </a:t>
            </a:r>
            <a:r>
              <a:rPr lang="ru-RU" dirty="0" err="1"/>
              <a:t>ферритина</a:t>
            </a:r>
            <a:r>
              <a:rPr lang="ru-RU" dirty="0"/>
              <a:t>, </a:t>
            </a:r>
            <a:r>
              <a:rPr lang="ru-RU" dirty="0" err="1"/>
              <a:t>тропонина</a:t>
            </a:r>
            <a:r>
              <a:rPr lang="ru-RU" dirty="0"/>
              <a:t>, </a:t>
            </a:r>
            <a:r>
              <a:rPr lang="ru-RU" dirty="0" err="1"/>
              <a:t>прокальцитонина</a:t>
            </a:r>
            <a:r>
              <a:rPr lang="ru-RU" dirty="0"/>
              <a:t>). При тяжелых формах не проводится исследование </a:t>
            </a:r>
            <a:r>
              <a:rPr lang="ru-RU" dirty="0" err="1"/>
              <a:t>интерлейкина</a:t>
            </a:r>
            <a:r>
              <a:rPr lang="ru-RU" dirty="0"/>
              <a:t>, </a:t>
            </a:r>
            <a:r>
              <a:rPr lang="en-US" dirty="0"/>
              <a:t>Na</a:t>
            </a:r>
            <a:r>
              <a:rPr lang="ru-RU" dirty="0" err="1"/>
              <a:t>уретического</a:t>
            </a:r>
            <a:r>
              <a:rPr lang="ru-RU" dirty="0"/>
              <a:t> гормона для диагностики недостаточности кровообращения.</a:t>
            </a:r>
          </a:p>
          <a:p>
            <a:pPr marL="171176" indent="-171176">
              <a:buFontTx/>
              <a:buChar char="-"/>
            </a:pPr>
            <a:r>
              <a:rPr lang="ru-RU" dirty="0"/>
              <a:t>Назначение низкомолекулярных гепаринов без данных </a:t>
            </a:r>
            <a:r>
              <a:rPr lang="ru-RU" dirty="0" err="1"/>
              <a:t>коагулограммы</a:t>
            </a:r>
            <a:r>
              <a:rPr lang="ru-RU" dirty="0"/>
              <a:t>.</a:t>
            </a:r>
          </a:p>
          <a:p>
            <a:pPr marL="171176" indent="-171176">
              <a:buFontTx/>
              <a:buChar char="-"/>
            </a:pPr>
            <a:r>
              <a:rPr lang="ru-RU" dirty="0"/>
              <a:t>Отсутствие лечения сопутствующей патологии (гипертонической болезни, ИБС, сахарного диабета,…)</a:t>
            </a:r>
          </a:p>
          <a:p>
            <a:pPr marL="171176" indent="-171176">
              <a:buFontTx/>
              <a:buChar char="-"/>
            </a:pPr>
            <a:r>
              <a:rPr lang="ru-RU" dirty="0"/>
              <a:t>Неполные рекомендации после выписки их стационара (нет рекомендаций по проведению инсулинотерапии у больных СД, не назначение низкомолекулярных гепаринов….).</a:t>
            </a:r>
          </a:p>
          <a:p>
            <a:pPr marL="171176" indent="-171176">
              <a:buFontTx/>
              <a:buChar char="-"/>
            </a:pPr>
            <a:r>
              <a:rPr lang="ru-RU" dirty="0"/>
              <a:t>При тяжелых формах не направляются на 2 этап реабилитации. Либо направление на реабилитацию позже «терапевтического окна»  (позже 2 мес.).</a:t>
            </a:r>
          </a:p>
          <a:p>
            <a:pPr marL="171176" indent="-171176">
              <a:buFontTx/>
              <a:buChar char="-"/>
            </a:pPr>
            <a:endParaRPr lang="ru-RU" dirty="0"/>
          </a:p>
          <a:p>
            <a:pPr marL="171176" indent="-171176">
              <a:buFontTx/>
              <a:buChar char="-"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731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215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Отдельно хотелось выделить Медицинскую реабилитацию.</a:t>
            </a:r>
            <a:r>
              <a:rPr lang="ru-RU" baseline="0" dirty="0" smtClean="0"/>
              <a:t> На данном слайде приведены нормативно-правовые акты регламентирующие проведение медицинской реабилитации.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421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Этапы медицинской</a:t>
            </a:r>
            <a:r>
              <a:rPr lang="ru-RU" baseline="0" dirty="0" smtClean="0"/>
              <a:t> реабилитации.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9310F-592F-42BB-9B3E-323EC406853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434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558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810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030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770063" y="2667000"/>
            <a:ext cx="5545137" cy="14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ый треугольник 2"/>
          <p:cNvSpPr/>
          <p:nvPr userDrawn="1"/>
        </p:nvSpPr>
        <p:spPr>
          <a:xfrm>
            <a:off x="0" y="4481513"/>
            <a:ext cx="2378075" cy="2378075"/>
          </a:xfrm>
          <a:prstGeom prst="rtTriangle">
            <a:avLst/>
          </a:prstGeom>
          <a:solidFill>
            <a:srgbClr val="B70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Прямоугольный треугольник 3"/>
          <p:cNvSpPr/>
          <p:nvPr userDrawn="1"/>
        </p:nvSpPr>
        <p:spPr>
          <a:xfrm rot="10800000">
            <a:off x="6765925" y="0"/>
            <a:ext cx="2378075" cy="2378075"/>
          </a:xfrm>
          <a:prstGeom prst="rtTriangle">
            <a:avLst/>
          </a:prstGeom>
          <a:solidFill>
            <a:srgbClr val="193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956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129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531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971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943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928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2018 год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B64A405-1C69-45DC-AB3A-E498929C94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074" t="40307" r="61038" b="36661"/>
          <a:stretch/>
        </p:blipFill>
        <p:spPr>
          <a:xfrm>
            <a:off x="179512" y="188640"/>
            <a:ext cx="962121" cy="89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25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44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135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683B2-0EAD-40FB-96DB-579477E2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801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0">
            <a:extLst>
              <a:ext uri="{FF2B5EF4-FFF2-40B4-BE49-F238E27FC236}">
                <a16:creationId xmlns="" xmlns:a16="http://schemas.microsoft.com/office/drawing/2014/main" id="{A303D70A-B177-4333-9E9E-804A19D92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0"/>
            <a:ext cx="2662237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1">
            <a:extLst>
              <a:ext uri="{FF2B5EF4-FFF2-40B4-BE49-F238E27FC236}">
                <a16:creationId xmlns="" xmlns:a16="http://schemas.microsoft.com/office/drawing/2014/main" id="{06CF0E28-F4BF-4783-A524-BB0EEAA342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2600"/>
            <a:ext cx="2570163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\\rgslife.local\dfs\Workgroup\ДМ\marketing\НОВАЯ СТРУКТУРА - ПРЕДЛОЖЕНИЕ\БРЕНД-БУК И ЛОГОТИПЫ\КАПИТАЛ МЕДИЦИНА\ЛОГОТИП\КАПИТАЛ МЕДИЦИНА.png">
            <a:extLst>
              <a:ext uri="{FF2B5EF4-FFF2-40B4-BE49-F238E27FC236}">
                <a16:creationId xmlns="" xmlns:a16="http://schemas.microsoft.com/office/drawing/2014/main" id="{DB0E4F1A-475C-40AB-8C10-459217073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08050"/>
            <a:ext cx="61531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B623F9F-A987-4EC3-8D7D-30D1F6EF0EC0}"/>
              </a:ext>
            </a:extLst>
          </p:cNvPr>
          <p:cNvSpPr txBox="1"/>
          <p:nvPr/>
        </p:nvSpPr>
        <p:spPr>
          <a:xfrm>
            <a:off x="755576" y="2861582"/>
            <a:ext cx="7545254" cy="1361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b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25000"/>
                  </a:schemeClr>
                </a:solidFill>
                <a:latin typeface="Open Sans"/>
                <a:cs typeface="+mn-cs"/>
              </a:rPr>
              <a:t> Результаты экспертиз случаев</a:t>
            </a:r>
            <a:endParaRPr lang="en-US" sz="2400" b="1" dirty="0" smtClean="0">
              <a:solidFill>
                <a:schemeClr val="accent6">
                  <a:lumMod val="25000"/>
                </a:schemeClr>
              </a:solidFill>
              <a:latin typeface="Open Sans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25000"/>
                  </a:schemeClr>
                </a:solidFill>
                <a:latin typeface="Open Sans"/>
                <a:cs typeface="+mn-cs"/>
              </a:rPr>
              <a:t> оказания медицинской помощи </a:t>
            </a:r>
            <a:endParaRPr lang="en-US" sz="2400" b="1" dirty="0" smtClean="0">
              <a:solidFill>
                <a:schemeClr val="accent6">
                  <a:lumMod val="25000"/>
                </a:schemeClr>
              </a:solidFill>
              <a:latin typeface="Open Sans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25000"/>
                  </a:schemeClr>
                </a:solidFill>
                <a:latin typeface="Open Sans"/>
                <a:cs typeface="+mn-cs"/>
              </a:rPr>
              <a:t>пациентам с </a:t>
            </a:r>
            <a:r>
              <a:rPr lang="en-US" sz="2400" b="1" dirty="0" smtClean="0">
                <a:solidFill>
                  <a:schemeClr val="accent6">
                    <a:lumMod val="25000"/>
                  </a:schemeClr>
                </a:solidFill>
                <a:latin typeface="Open Sans"/>
                <a:cs typeface="+mn-cs"/>
              </a:rPr>
              <a:t> COVID-19</a:t>
            </a:r>
            <a:endParaRPr lang="ru-RU" sz="2400" b="1" dirty="0">
              <a:solidFill>
                <a:schemeClr val="accent6">
                  <a:lumMod val="25000"/>
                </a:schemeClr>
              </a:solidFill>
              <a:latin typeface="Open Sans"/>
              <a:cs typeface="+mn-cs"/>
            </a:endParaRPr>
          </a:p>
        </p:txBody>
      </p:sp>
      <p:sp>
        <p:nvSpPr>
          <p:cNvPr id="8" name="Text Box 5">
            <a:extLst>
              <a:ext uri="{FF2B5EF4-FFF2-40B4-BE49-F238E27FC236}">
                <a16:creationId xmlns="" xmlns:a16="http://schemas.microsoft.com/office/drawing/2014/main" id="{220A2524-A3BA-45AF-981E-804796CA5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4681" y="4758747"/>
            <a:ext cx="52941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b="1" dirty="0">
                <a:solidFill>
                  <a:srgbClr val="C00000"/>
                </a:solidFill>
                <a:latin typeface="Open Sans"/>
                <a:cs typeface="Arial" panose="020B0604020202020204" pitchFamily="34" charset="0"/>
              </a:rPr>
              <a:t>Д</a:t>
            </a:r>
            <a:r>
              <a:rPr lang="ru-RU" b="1" dirty="0" smtClean="0">
                <a:solidFill>
                  <a:srgbClr val="C00000"/>
                </a:solidFill>
                <a:latin typeface="Open Sans"/>
                <a:cs typeface="Arial" panose="020B0604020202020204" pitchFamily="34" charset="0"/>
              </a:rPr>
              <a:t>иректор филиала ООО «Капитал МС»</a:t>
            </a:r>
            <a:endParaRPr lang="ru-RU" b="1" dirty="0">
              <a:solidFill>
                <a:srgbClr val="C00000"/>
              </a:solidFill>
              <a:latin typeface="Open Sans"/>
              <a:cs typeface="Arial" panose="020B0604020202020204" pitchFamily="34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latin typeface="Open Sans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Open Sans"/>
                <a:cs typeface="Arial" panose="020B0604020202020204" pitchFamily="34" charset="0"/>
              </a:rPr>
              <a:t>Кузнецова И.Ю.</a:t>
            </a:r>
            <a:endParaRPr lang="ru-RU" b="1" dirty="0">
              <a:solidFill>
                <a:srgbClr val="C00000"/>
              </a:solidFill>
              <a:latin typeface="Open Sans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Open Sans"/>
                <a:cs typeface="Arial" panose="020B0604020202020204" pitchFamily="34" charset="0"/>
              </a:rPr>
              <a:t>29.03.2021  </a:t>
            </a:r>
            <a:endParaRPr lang="ru-RU" b="1" dirty="0">
              <a:solidFill>
                <a:srgbClr val="C00000"/>
              </a:solidFill>
              <a:latin typeface="Open Sans"/>
              <a:cs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55235FF-CFE5-4C90-9949-ED21C347B7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099" y="4153379"/>
            <a:ext cx="3096344" cy="233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54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ООО «Капитал МС», 2021 год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8808" y="548680"/>
            <a:ext cx="7484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960000"/>
                </a:solidFill>
              </a:rPr>
              <a:t>Результаты экспертизы качества медицинской </a:t>
            </a:r>
            <a:r>
              <a:rPr lang="ru-RU" sz="2400" dirty="0" smtClean="0">
                <a:solidFill>
                  <a:srgbClr val="960000"/>
                </a:solidFill>
              </a:rPr>
              <a:t>помощи </a:t>
            </a:r>
          </a:p>
          <a:p>
            <a:pPr algn="ctr"/>
            <a:r>
              <a:rPr lang="ru-RU" sz="2400" dirty="0" smtClean="0">
                <a:solidFill>
                  <a:srgbClr val="960000"/>
                </a:solidFill>
              </a:rPr>
              <a:t>по круглосуточному стационару</a:t>
            </a:r>
            <a:endParaRPr lang="ru-RU" sz="2400" dirty="0">
              <a:solidFill>
                <a:srgbClr val="960000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2902306"/>
              </p:ext>
            </p:extLst>
          </p:nvPr>
        </p:nvGraphicFramePr>
        <p:xfrm>
          <a:off x="467544" y="1396020"/>
          <a:ext cx="8063613" cy="4940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89113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09662C57-986D-4E06-87B8-8A6B6036E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C170C6C-AA75-435D-BAEE-DE0169F0F074}"/>
              </a:ext>
            </a:extLst>
          </p:cNvPr>
          <p:cNvSpPr/>
          <p:nvPr/>
        </p:nvSpPr>
        <p:spPr>
          <a:xfrm>
            <a:off x="357292" y="2587747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/>
            <a:r>
              <a:rPr lang="ru-RU" dirty="0"/>
              <a:t>Приказ Минздрава России от 31.07.2020 N 788н «Об утверждении Порядка организации медицинской реабилитации взрослых»</a:t>
            </a:r>
            <a:endParaRPr lang="ru-RU" b="1" u="sng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0FC3B56-1662-4DE6-8CDA-60537C7EAE23}"/>
              </a:ext>
            </a:extLst>
          </p:cNvPr>
          <p:cNvSpPr txBox="1"/>
          <p:nvPr/>
        </p:nvSpPr>
        <p:spPr>
          <a:xfrm>
            <a:off x="1259632" y="194541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Основные НПА, регулирующие проведение медицинской реабилитации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3E1FF7DA-AAFA-4433-845C-1B3A0D6CE4D8}"/>
              </a:ext>
            </a:extLst>
          </p:cNvPr>
          <p:cNvSpPr/>
          <p:nvPr/>
        </p:nvSpPr>
        <p:spPr>
          <a:xfrm>
            <a:off x="467544" y="3645024"/>
            <a:ext cx="40324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/>
            <a:r>
              <a:rPr lang="ru-RU" dirty="0"/>
              <a:t>Письмо Минздрава России N 11-7/И/2-20691, ФОМС N 00-10-26-2-04/11-51 от 30.12.2020 «О методических рекомендациях по способам оплаты медицинской помощи за счет средств обязательного медицинского страхования»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3DBFA2E-574F-490A-A07D-E25912BF7D62}"/>
              </a:ext>
            </a:extLst>
          </p:cNvPr>
          <p:cNvSpPr/>
          <p:nvPr/>
        </p:nvSpPr>
        <p:spPr>
          <a:xfrm>
            <a:off x="467544" y="1321405"/>
            <a:ext cx="8247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/>
            <a:r>
              <a:rPr lang="ru-RU" dirty="0"/>
              <a:t>«</a:t>
            </a:r>
            <a:r>
              <a:rPr lang="ru-RU" b="1" dirty="0"/>
              <a:t>Временные методические рекомендации </a:t>
            </a:r>
            <a:r>
              <a:rPr lang="ru-RU" dirty="0"/>
              <a:t>«Медицинская реабилитация при новой </a:t>
            </a:r>
            <a:r>
              <a:rPr lang="ru-RU" dirty="0" err="1"/>
              <a:t>коронавирусной</a:t>
            </a:r>
            <a:r>
              <a:rPr lang="ru-RU" dirty="0"/>
              <a:t> инфекции (COVID-19). Версия 2 (</a:t>
            </a:r>
            <a:r>
              <a:rPr lang="ru-RU" b="1" dirty="0">
                <a:solidFill>
                  <a:schemeClr val="tx2"/>
                </a:solidFill>
              </a:rPr>
              <a:t>31.07.2020</a:t>
            </a:r>
            <a:r>
              <a:rPr lang="ru-RU" dirty="0"/>
              <a:t>)» (утв. Минздравом России)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7079B800-304C-4D1B-86C1-84F75E761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3429000"/>
            <a:ext cx="3758045" cy="279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44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A9E59A09-9DF9-42F7-BDB3-5C2911A6A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83346BF-FDB5-45E5-B20A-C008673115A9}"/>
              </a:ext>
            </a:extLst>
          </p:cNvPr>
          <p:cNvSpPr txBox="1"/>
          <p:nvPr/>
        </p:nvSpPr>
        <p:spPr>
          <a:xfrm>
            <a:off x="1475656" y="332656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Этапы медицинской реабилитации (МР)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F843BE98-0AD2-4FD3-9A06-1C26CAC86476}"/>
              </a:ext>
            </a:extLst>
          </p:cNvPr>
          <p:cNvSpPr/>
          <p:nvPr/>
        </p:nvSpPr>
        <p:spPr>
          <a:xfrm>
            <a:off x="179512" y="1341106"/>
            <a:ext cx="4716016" cy="14465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indent="182563">
              <a:spcAft>
                <a:spcPts val="0"/>
              </a:spcAft>
            </a:pPr>
            <a:r>
              <a:rPr lang="ru-RU" sz="1100" dirty="0">
                <a:latin typeface="+mj-lt"/>
                <a:ea typeface="Times New Roman" panose="02020603050405020304" pitchFamily="18" charset="0"/>
              </a:rPr>
              <a:t>11. </a:t>
            </a:r>
            <a:r>
              <a:rPr lang="ru-RU" sz="1100" b="1" u="sng" dirty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</a:rPr>
              <a:t>Первый этап </a:t>
            </a:r>
            <a:r>
              <a:rPr lang="ru-RU" sz="1100" dirty="0">
                <a:latin typeface="+mj-lt"/>
                <a:ea typeface="Times New Roman" panose="02020603050405020304" pitchFamily="18" charset="0"/>
              </a:rPr>
              <a:t>МР рекомендуется осуществлять в структурных подразделениях МО, оказывающих специализированную, в том числе высокотехнологичную, медицинскую помощь в </a:t>
            </a:r>
            <a:r>
              <a:rPr lang="ru-RU" sz="1100" b="1" dirty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</a:rPr>
              <a:t>стационарных условиях по профилям: </a:t>
            </a:r>
            <a:r>
              <a:rPr lang="ru-RU" sz="1100" dirty="0">
                <a:latin typeface="+mj-lt"/>
                <a:ea typeface="Times New Roman" panose="02020603050405020304" pitchFamily="18" charset="0"/>
              </a:rPr>
              <a:t>"анестезиология и реаниматология", "неврология»… </a:t>
            </a:r>
          </a:p>
          <a:p>
            <a:pPr indent="182563">
              <a:spcAft>
                <a:spcPts val="0"/>
              </a:spcAft>
            </a:pPr>
            <a:r>
              <a:rPr lang="ru-RU" sz="11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12. ….должны быть начаты в острейший (до 72 часов) и острый периоды течения заболевания, при неотложных состояниях, состояниях после оперативных вмешательств (в раннем послеоперационном периоде), хронических критических состояниях…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DC593AF-D3BF-419C-BABF-C4A87AB9A396}"/>
              </a:ext>
            </a:extLst>
          </p:cNvPr>
          <p:cNvSpPr txBox="1"/>
          <p:nvPr/>
        </p:nvSpPr>
        <p:spPr>
          <a:xfrm>
            <a:off x="539552" y="971774"/>
            <a:ext cx="12898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Порядок: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3C02BBEA-D5DF-4664-B8EB-4AE940A3ACD1}"/>
              </a:ext>
            </a:extLst>
          </p:cNvPr>
          <p:cNvSpPr/>
          <p:nvPr/>
        </p:nvSpPr>
        <p:spPr>
          <a:xfrm>
            <a:off x="179512" y="2916652"/>
            <a:ext cx="4709200" cy="19543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indent="182563"/>
            <a:r>
              <a:rPr lang="ru-RU" sz="11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17. </a:t>
            </a:r>
            <a:r>
              <a:rPr lang="ru-RU" sz="1100" b="1" u="sng" dirty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Второй этап </a:t>
            </a:r>
            <a:r>
              <a:rPr lang="ru-RU" sz="11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медицинской реабилитации при оказании специализированной, в том числе высокотехнологичной, медицинской помощи осуществляется в стационарных условиях </a:t>
            </a:r>
            <a:r>
              <a:rPr lang="ru-RU" sz="1100" b="1" dirty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 отделении медицинской реабилитации ..</a:t>
            </a:r>
          </a:p>
          <a:p>
            <a:pPr lvl="0" indent="342900"/>
            <a:r>
              <a:rPr lang="ru-RU" sz="1100" dirty="0">
                <a:solidFill>
                  <a:prstClr val="black"/>
                </a:solidFill>
                <a:ea typeface="Times New Roman" panose="02020603050405020304" pitchFamily="18" charset="0"/>
              </a:rPr>
              <a:t>МР на втором этапе осуществляется по направлению лечащего врача МО, осуществляющего медицинскую реабилитацию на первом этапе, либо по направлению врача-терапевта (врача-терапевта участкового), врача общей практики (семейного врача), врача-специалиста.</a:t>
            </a:r>
          </a:p>
          <a:p>
            <a:pPr lvl="0" indent="182563"/>
            <a:r>
              <a:rPr lang="ru-RU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18. … должны быть начаты в острый </a:t>
            </a:r>
            <a:r>
              <a:rPr lang="ru-RU" sz="11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(3-4 </a:t>
            </a:r>
            <a:r>
              <a:rPr lang="ru-RU" sz="1100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</a:t>
            </a:r>
            <a:r>
              <a:rPr lang="ru-RU" sz="11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ранний восстановительный периоды </a:t>
            </a:r>
            <a:r>
              <a:rPr lang="ru-RU" sz="11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(до 6 </a:t>
            </a:r>
            <a:r>
              <a:rPr lang="ru-RU" sz="1100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</a:t>
            </a:r>
            <a:r>
              <a:rPr lang="ru-RU" sz="11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течения заболевания или травмы и период остаточных явлений течения заболевания… </a:t>
            </a:r>
            <a:endParaRPr lang="ru-RU" sz="1100" dirty="0">
              <a:solidFill>
                <a:prstClr val="black"/>
              </a:solidFill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CBEEAC29-FE4D-4705-997D-9C582AA3BC1F}"/>
              </a:ext>
            </a:extLst>
          </p:cNvPr>
          <p:cNvSpPr/>
          <p:nvPr/>
        </p:nvSpPr>
        <p:spPr>
          <a:xfrm>
            <a:off x="179512" y="5018541"/>
            <a:ext cx="4694304" cy="161582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indent="182563">
              <a:spcBef>
                <a:spcPts val="1200"/>
              </a:spcBef>
              <a:spcAft>
                <a:spcPts val="0"/>
              </a:spcAft>
            </a:pPr>
            <a:r>
              <a:rPr lang="ru-RU" sz="1100" dirty="0">
                <a:latin typeface="+mj-lt"/>
                <a:ea typeface="Times New Roman" panose="02020603050405020304" pitchFamily="18" charset="0"/>
              </a:rPr>
              <a:t>21. </a:t>
            </a:r>
            <a:r>
              <a:rPr lang="ru-RU" sz="1100" b="1" u="sng" dirty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</a:rPr>
              <a:t>Третий этап </a:t>
            </a:r>
            <a:r>
              <a:rPr lang="ru-RU" sz="1100" dirty="0">
                <a:latin typeface="+mj-lt"/>
                <a:ea typeface="Times New Roman" panose="02020603050405020304" pitchFamily="18" charset="0"/>
              </a:rPr>
              <a:t>МР осуществляется при оказании </a:t>
            </a:r>
            <a:r>
              <a:rPr lang="ru-RU" sz="1100" b="1" dirty="0">
                <a:solidFill>
                  <a:srgbClr val="C00000"/>
                </a:solidFill>
                <a:latin typeface="+mj-lt"/>
                <a:ea typeface="Times New Roman" panose="02020603050405020304" pitchFamily="18" charset="0"/>
              </a:rPr>
              <a:t>первичной медико-санитарной помощи в амбулаторных условиях и (или) в условиях дневного стационара </a:t>
            </a:r>
            <a:r>
              <a:rPr lang="ru-RU" sz="1100" dirty="0">
                <a:latin typeface="+mj-lt"/>
                <a:ea typeface="Times New Roman" panose="02020603050405020304" pitchFamily="18" charset="0"/>
              </a:rPr>
              <a:t>(амбулаторное отделение медицинской реабилитации, отделение медицинской реабилитации дневного стационара...</a:t>
            </a:r>
          </a:p>
          <a:p>
            <a:pPr indent="182563"/>
            <a:r>
              <a:rPr lang="ru-RU" sz="11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22. МР на третьем этапе осуществляется по направлению врача-терапевта (врача-терапевта участкового), врача общей практики (семейного врача), врача-специалиста, либо по направлению лечащего врача МО, осуществляющей МР на первом и (или) втором этапах.</a:t>
            </a:r>
            <a:endParaRPr lang="ru-RU" sz="1100" dirty="0">
              <a:latin typeface="+mj-lt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832BA1A2-4A7B-4083-AD5C-FD30D0D32E0F}"/>
              </a:ext>
            </a:extLst>
          </p:cNvPr>
          <p:cNvSpPr/>
          <p:nvPr/>
        </p:nvSpPr>
        <p:spPr>
          <a:xfrm>
            <a:off x="5827480" y="4263469"/>
            <a:ext cx="313700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0"/>
              </a:spcAft>
            </a:pPr>
            <a:r>
              <a:rPr lang="ru-RU" sz="1200" b="1" u="sng" dirty="0">
                <a:latin typeface="+mj-lt"/>
                <a:ea typeface="Times New Roman" panose="02020603050405020304" pitchFamily="18" charset="0"/>
              </a:rPr>
              <a:t>Выписка из медицинской карты</a:t>
            </a:r>
            <a:r>
              <a:rPr lang="ru-RU" sz="1200" dirty="0">
                <a:latin typeface="+mj-lt"/>
                <a:ea typeface="Times New Roman" panose="02020603050405020304" pitchFamily="18" charset="0"/>
              </a:rPr>
              <a:t>, в которой указываются:</a:t>
            </a:r>
          </a:p>
          <a:p>
            <a:pPr algn="ctr">
              <a:spcBef>
                <a:spcPts val="1200"/>
              </a:spcBef>
              <a:spcAft>
                <a:spcPts val="0"/>
              </a:spcAft>
            </a:pPr>
            <a:r>
              <a:rPr lang="ru-RU" sz="1200" dirty="0">
                <a:latin typeface="+mj-lt"/>
                <a:ea typeface="Times New Roman" panose="02020603050405020304" pitchFamily="18" charset="0"/>
              </a:rPr>
              <a:t> клинический диагноз заболевания (состояния), реабилитационный диагноз (перечень кодов по МКФ), сведения о реабилитационном потенциале, </a:t>
            </a:r>
            <a:r>
              <a:rPr lang="ru-RU" sz="1200" b="1" u="sng" dirty="0">
                <a:latin typeface="+mj-lt"/>
                <a:ea typeface="Times New Roman" panose="02020603050405020304" pitchFamily="18" charset="0"/>
              </a:rPr>
              <a:t>ИПМР,</a:t>
            </a:r>
            <a:r>
              <a:rPr lang="ru-RU" sz="1200" b="1" dirty="0">
                <a:latin typeface="+mj-lt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+mj-lt"/>
                <a:ea typeface="Times New Roman" panose="02020603050405020304" pitchFamily="18" charset="0"/>
              </a:rPr>
              <a:t>факторы риска проведения реабилитационных мероприятий, </a:t>
            </a:r>
            <a:r>
              <a:rPr lang="ru-RU" sz="1200" b="1" u="sng" dirty="0">
                <a:latin typeface="+mj-lt"/>
                <a:ea typeface="Times New Roman" panose="02020603050405020304" pitchFamily="18" charset="0"/>
              </a:rPr>
              <a:t>следующий этап медицинской реабилитации с учетом показателей ШРМ.</a:t>
            </a:r>
          </a:p>
        </p:txBody>
      </p:sp>
      <p:sp>
        <p:nvSpPr>
          <p:cNvPr id="17" name="Стрелка: изогнутая влево 16">
            <a:extLst>
              <a:ext uri="{FF2B5EF4-FFF2-40B4-BE49-F238E27FC236}">
                <a16:creationId xmlns="" xmlns:a16="http://schemas.microsoft.com/office/drawing/2014/main" id="{E732816B-BEE4-45C3-95B6-4BEF1704DF6E}"/>
              </a:ext>
            </a:extLst>
          </p:cNvPr>
          <p:cNvSpPr/>
          <p:nvPr/>
        </p:nvSpPr>
        <p:spPr>
          <a:xfrm>
            <a:off x="4895528" y="4030580"/>
            <a:ext cx="731520" cy="1680192"/>
          </a:xfrm>
          <a:prstGeom prst="curvedLeftArrow">
            <a:avLst/>
          </a:prstGeom>
          <a:solidFill>
            <a:schemeClr val="tx2"/>
          </a:solidFill>
          <a:ln>
            <a:solidFill>
              <a:srgbClr val="9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C2FF9FEB-B634-4513-8F1A-AA88EA4DC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069" y="3448813"/>
            <a:ext cx="1037798" cy="809989"/>
          </a:xfrm>
          <a:prstGeom prst="rect">
            <a:avLst/>
          </a:prstGeom>
        </p:spPr>
      </p:pic>
      <p:sp>
        <p:nvSpPr>
          <p:cNvPr id="19" name="Стрелка: изогнутая влево 18">
            <a:extLst>
              <a:ext uri="{FF2B5EF4-FFF2-40B4-BE49-F238E27FC236}">
                <a16:creationId xmlns="" xmlns:a16="http://schemas.microsoft.com/office/drawing/2014/main" id="{F59BF6EA-68D5-4BCF-BB26-99F416F36222}"/>
              </a:ext>
            </a:extLst>
          </p:cNvPr>
          <p:cNvSpPr/>
          <p:nvPr/>
        </p:nvSpPr>
        <p:spPr>
          <a:xfrm>
            <a:off x="4895528" y="1844824"/>
            <a:ext cx="731520" cy="1680192"/>
          </a:xfrm>
          <a:prstGeom prst="curvedLeftArrow">
            <a:avLst/>
          </a:prstGeom>
          <a:solidFill>
            <a:schemeClr val="tx2"/>
          </a:solidFill>
          <a:ln>
            <a:solidFill>
              <a:srgbClr val="9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809CCD6C-561F-44A6-A4CE-63CD99FF149C}"/>
              </a:ext>
            </a:extLst>
          </p:cNvPr>
          <p:cNvSpPr/>
          <p:nvPr/>
        </p:nvSpPr>
        <p:spPr>
          <a:xfrm>
            <a:off x="5683464" y="1439765"/>
            <a:ext cx="31370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переводном эпикризе </a:t>
            </a: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указываются реабилитационный диагноз (перечень кодов по МКФ), реабилитационный потенциал, перечень проведенных диагностических и реабилитационных мероприятий, их эффективность, показатель ШРМ, рекомендации о необходимости продолжения оказания медицинской помощи по МР с указанием условий ее оказания и целей</a:t>
            </a:r>
            <a:endParaRPr lang="ru-RU" sz="1200" dirty="0"/>
          </a:p>
        </p:txBody>
      </p:sp>
      <p:sp>
        <p:nvSpPr>
          <p:cNvPr id="21" name="Стрелка: вниз 20">
            <a:extLst>
              <a:ext uri="{FF2B5EF4-FFF2-40B4-BE49-F238E27FC236}">
                <a16:creationId xmlns="" xmlns:a16="http://schemas.microsoft.com/office/drawing/2014/main" id="{D6F66C35-0637-473B-B0D4-230D3C6BD0F2}"/>
              </a:ext>
            </a:extLst>
          </p:cNvPr>
          <p:cNvSpPr/>
          <p:nvPr/>
        </p:nvSpPr>
        <p:spPr>
          <a:xfrm>
            <a:off x="2284348" y="2787656"/>
            <a:ext cx="484632" cy="147508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9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: вниз 21">
            <a:extLst>
              <a:ext uri="{FF2B5EF4-FFF2-40B4-BE49-F238E27FC236}">
                <a16:creationId xmlns="" xmlns:a16="http://schemas.microsoft.com/office/drawing/2014/main" id="{0C5BBC7F-DE51-467B-9823-49C196A26BFC}"/>
              </a:ext>
            </a:extLst>
          </p:cNvPr>
          <p:cNvSpPr/>
          <p:nvPr/>
        </p:nvSpPr>
        <p:spPr>
          <a:xfrm>
            <a:off x="2284348" y="4871033"/>
            <a:ext cx="484632" cy="147508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9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59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5B61D493-CD5E-45EC-A496-5651DE96B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0ECAE09-F6F6-43BF-91B2-4E8BBEDCC97A}"/>
              </a:ext>
            </a:extLst>
          </p:cNvPr>
          <p:cNvSpPr txBox="1"/>
          <p:nvPr/>
        </p:nvSpPr>
        <p:spPr>
          <a:xfrm>
            <a:off x="1475656" y="209240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Особенности медицинской реабилитации (МР) пациентов КОВИД-19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20880671-1089-4FC0-BF57-7E7172836950}"/>
              </a:ext>
            </a:extLst>
          </p:cNvPr>
          <p:cNvSpPr/>
          <p:nvPr/>
        </p:nvSpPr>
        <p:spPr>
          <a:xfrm>
            <a:off x="287524" y="1049585"/>
            <a:ext cx="856895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 algn="ctr"/>
            <a:r>
              <a:rPr lang="ru-RU" sz="13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Мероприятия по медицинской реабилитации пациентов с </a:t>
            </a:r>
            <a:r>
              <a:rPr lang="ru-RU" sz="13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sz="13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пневмонией направлены на восстановление функций внешнего дыхания, транспорта и утилизации кислорода тканями, органами и системами, восстановление толерантности к нагрузкам, </a:t>
            </a:r>
            <a:r>
              <a:rPr lang="ru-RU" sz="13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психо-эмоцинальной</a:t>
            </a:r>
            <a:r>
              <a:rPr lang="ru-RU" sz="13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стабильности, повседневной активности и участия</a:t>
            </a:r>
            <a:endParaRPr lang="ru-RU" sz="13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5D9732BB-5558-4A5E-9040-5D9726AA3FF9}"/>
              </a:ext>
            </a:extLst>
          </p:cNvPr>
          <p:cNvSpPr/>
          <p:nvPr/>
        </p:nvSpPr>
        <p:spPr>
          <a:xfrm>
            <a:off x="251520" y="2020198"/>
            <a:ext cx="4896544" cy="830997"/>
          </a:xfrm>
          <a:prstGeom prst="rect">
            <a:avLst/>
          </a:prstGeom>
          <a:solidFill>
            <a:srgbClr val="FFCCCC"/>
          </a:solidFill>
          <a:ln>
            <a:solidFill>
              <a:srgbClr val="960000"/>
            </a:solidFill>
          </a:ln>
        </p:spPr>
        <p:txBody>
          <a:bodyPr wrap="square">
            <a:spAutoFit/>
          </a:bodyPr>
          <a:lstStyle/>
          <a:p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Мероприятия по медицинской реабилитации </a:t>
            </a:r>
            <a:r>
              <a:rPr lang="ru-RU" sz="1200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1-м этапе </a:t>
            </a: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должны включать в себя оказание МП по МР </a:t>
            </a:r>
            <a:r>
              <a:rPr lang="ru-RU" sz="1200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ОИТ и инфекционных/терапевтических отделениях</a:t>
            </a: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организованных для пациентов с новой КВИ COVID-19.</a:t>
            </a:r>
            <a:endParaRPr lang="ru-RU" sz="12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C03DB26F-9AF1-4011-BB05-7183EC61ECFD}"/>
              </a:ext>
            </a:extLst>
          </p:cNvPr>
          <p:cNvSpPr/>
          <p:nvPr/>
        </p:nvSpPr>
        <p:spPr>
          <a:xfrm>
            <a:off x="241177" y="3051687"/>
            <a:ext cx="4896544" cy="1569660"/>
          </a:xfrm>
          <a:prstGeom prst="rect">
            <a:avLst/>
          </a:prstGeom>
          <a:solidFill>
            <a:srgbClr val="FFCCCC"/>
          </a:solidFill>
          <a:ln>
            <a:solidFill>
              <a:srgbClr val="960000"/>
            </a:solidFill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2-й этап </a:t>
            </a: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МР рекомендовано организовывать </a:t>
            </a:r>
            <a:r>
              <a:rPr lang="ru-RU" sz="1200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отделениях медицинской реабилитации</a:t>
            </a: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пациентов с соматическими заболеваниями и состояниями в соответствии с Порядком. </a:t>
            </a:r>
          </a:p>
          <a:p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МР в специализированном отделении для пациентов с соматическими заболеваниями (нарушениями структур, функций, активности и участия вследствие новой КВИ COVID-19) можно  оказывать как непосредственно в отделении, так и </a:t>
            </a:r>
            <a:r>
              <a:rPr lang="ru-RU" sz="12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дистанционно с использованием телемедицинских технологий</a:t>
            </a:r>
            <a: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используя аудио- и видеоматериалы. </a:t>
            </a:r>
            <a:endParaRPr lang="ru-RU" sz="12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E14CBB4-3F28-48AD-8404-BED04A28888E}"/>
              </a:ext>
            </a:extLst>
          </p:cNvPr>
          <p:cNvSpPr/>
          <p:nvPr/>
        </p:nvSpPr>
        <p:spPr>
          <a:xfrm>
            <a:off x="241177" y="4803143"/>
            <a:ext cx="4896544" cy="1754326"/>
          </a:xfrm>
          <a:prstGeom prst="rect">
            <a:avLst/>
          </a:prstGeom>
          <a:solidFill>
            <a:srgbClr val="FFCCCC"/>
          </a:solidFill>
          <a:ln>
            <a:solidFill>
              <a:srgbClr val="960000"/>
            </a:solidFill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</a:rPr>
              <a:t>3-й этап </a:t>
            </a:r>
            <a:r>
              <a:rPr lang="ru-RU" sz="1200" dirty="0"/>
              <a:t>МР рекомендуется организовывать в отделениях медицинской реабилитации </a:t>
            </a:r>
            <a:r>
              <a:rPr lang="ru-RU" sz="1200" b="1" dirty="0">
                <a:solidFill>
                  <a:schemeClr val="tx2"/>
                </a:solidFill>
              </a:rPr>
              <a:t>дневного стационара, амбулаторных отделениях медицинской реабилитации </a:t>
            </a:r>
            <a:r>
              <a:rPr lang="ru-RU" sz="1200" dirty="0"/>
              <a:t>для пациентов с соматическими заболеваниями и состояниями МО в соответствии с Порядком, а также </a:t>
            </a:r>
            <a:r>
              <a:rPr lang="ru-RU" sz="1200" b="1" u="sng" dirty="0"/>
              <a:t>на дому с использованием телемедицинских технологий по направлению врачебной комиссии МО</a:t>
            </a:r>
            <a:r>
              <a:rPr lang="ru-RU" sz="1200" dirty="0"/>
              <a:t>, оказывавшей помощь пациенту на 1-ом или 2-ом этапе или </a:t>
            </a:r>
            <a:r>
              <a:rPr lang="ru-RU" sz="1200" b="1" dirty="0"/>
              <a:t>врачебной комиссии поликлиники, осуществляющей мероприятия по вторичной профилактике</a:t>
            </a:r>
            <a:r>
              <a:rPr lang="ru-RU" sz="1200" dirty="0"/>
              <a:t>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89D9EC8E-49AF-469E-B1EA-A6CE47B18ACD}"/>
              </a:ext>
            </a:extLst>
          </p:cNvPr>
          <p:cNvSpPr/>
          <p:nvPr/>
        </p:nvSpPr>
        <p:spPr>
          <a:xfrm>
            <a:off x="5261796" y="2357276"/>
            <a:ext cx="3486472" cy="1200329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Особенностью пациентов с COVID-19 является необходимость в изоляции </a:t>
            </a:r>
            <a:r>
              <a:rPr lang="ru-RU" sz="1200" b="1" dirty="0"/>
              <a:t>в течение 14 дней </a:t>
            </a:r>
            <a:r>
              <a:rPr lang="ru-RU" sz="1200" dirty="0"/>
              <a:t>после выписки с этапа первичной медицинской помощи. В это время оптимально проводить занятия с пациентами </a:t>
            </a:r>
            <a:r>
              <a:rPr lang="ru-RU" sz="1200" b="1" dirty="0"/>
              <a:t>дистанционно с применением телемедицинских технологий</a:t>
            </a:r>
            <a:r>
              <a:rPr lang="ru-RU" sz="1200" dirty="0"/>
              <a:t>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B999E10F-ACD7-4990-B5BB-52C175125D9E}"/>
              </a:ext>
            </a:extLst>
          </p:cNvPr>
          <p:cNvSpPr/>
          <p:nvPr/>
        </p:nvSpPr>
        <p:spPr>
          <a:xfrm>
            <a:off x="5401148" y="5288397"/>
            <a:ext cx="3382512" cy="1200329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chemeClr val="tx2"/>
                </a:solidFill>
              </a:rPr>
              <a:t>2 этап МР:</a:t>
            </a:r>
            <a:r>
              <a:rPr lang="ru-RU" sz="1200" dirty="0"/>
              <a:t> 4-5 баллов по ШРМ или 2-3 балла при отсутствии возможности МР в амбулаторных условиях по социальным и эпидемическим причинам.</a:t>
            </a:r>
            <a:r>
              <a:rPr lang="ru-RU" sz="1200" b="1" dirty="0">
                <a:solidFill>
                  <a:srgbClr val="B9251E"/>
                </a:solidFill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B9251E"/>
                </a:solidFill>
              </a:rPr>
              <a:t>3 этап МР</a:t>
            </a:r>
            <a:r>
              <a:rPr lang="ru-RU" sz="1200" dirty="0">
                <a:solidFill>
                  <a:prstClr val="black"/>
                </a:solidFill>
              </a:rPr>
              <a:t>: 2-3 балла по ШРМ плюс возможность получать </a:t>
            </a:r>
            <a:r>
              <a:rPr lang="ru-RU" sz="1200" dirty="0" err="1">
                <a:solidFill>
                  <a:prstClr val="black"/>
                </a:solidFill>
              </a:rPr>
              <a:t>дистанц</a:t>
            </a:r>
            <a:r>
              <a:rPr lang="ru-RU" sz="1200" dirty="0">
                <a:solidFill>
                  <a:prstClr val="black"/>
                </a:solidFill>
              </a:rPr>
              <a:t> реабилитацию.</a:t>
            </a:r>
            <a:endParaRPr lang="ru-RU" sz="12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E8D6F4A-BD7A-4226-89EE-2FC0485EEB5D}"/>
              </a:ext>
            </a:extLst>
          </p:cNvPr>
          <p:cNvSpPr/>
          <p:nvPr/>
        </p:nvSpPr>
        <p:spPr>
          <a:xfrm>
            <a:off x="5501068" y="3747280"/>
            <a:ext cx="3096344" cy="1384995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0"/>
              </a:spcAft>
            </a:pPr>
            <a:r>
              <a:rPr lang="ru-RU" sz="1200" dirty="0">
                <a:latin typeface="+mj-lt"/>
                <a:ea typeface="Times New Roman" panose="02020603050405020304" pitchFamily="18" charset="0"/>
              </a:rPr>
              <a:t>Для обеспечения реализации индивидуальной программы реабилитации (далее - ИПМР) в соответствии с ограничением жизнедеятельности рекомендовано использовать Шкалу реабилитационной маршрутизации (далее - ШРМ):</a:t>
            </a:r>
          </a:p>
        </p:txBody>
      </p:sp>
      <p:sp>
        <p:nvSpPr>
          <p:cNvPr id="12" name="Стрелка: вниз 11">
            <a:extLst>
              <a:ext uri="{FF2B5EF4-FFF2-40B4-BE49-F238E27FC236}">
                <a16:creationId xmlns="" xmlns:a16="http://schemas.microsoft.com/office/drawing/2014/main" id="{FA09A63F-1CCE-4FB7-AAEB-D1F3D5BDA804}"/>
              </a:ext>
            </a:extLst>
          </p:cNvPr>
          <p:cNvSpPr/>
          <p:nvPr/>
        </p:nvSpPr>
        <p:spPr>
          <a:xfrm>
            <a:off x="2457476" y="2832499"/>
            <a:ext cx="484632" cy="200492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низ 12">
            <a:extLst>
              <a:ext uri="{FF2B5EF4-FFF2-40B4-BE49-F238E27FC236}">
                <a16:creationId xmlns="" xmlns:a16="http://schemas.microsoft.com/office/drawing/2014/main" id="{38EABB2A-6C89-42B5-B6E2-8DB120F6F3C6}"/>
              </a:ext>
            </a:extLst>
          </p:cNvPr>
          <p:cNvSpPr/>
          <p:nvPr/>
        </p:nvSpPr>
        <p:spPr>
          <a:xfrm>
            <a:off x="2447133" y="4611999"/>
            <a:ext cx="484632" cy="200492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низ 13">
            <a:extLst>
              <a:ext uri="{FF2B5EF4-FFF2-40B4-BE49-F238E27FC236}">
                <a16:creationId xmlns="" xmlns:a16="http://schemas.microsoft.com/office/drawing/2014/main" id="{A06F4B9D-0FBD-4672-8AE0-02DCE9CFB8DF}"/>
              </a:ext>
            </a:extLst>
          </p:cNvPr>
          <p:cNvSpPr/>
          <p:nvPr/>
        </p:nvSpPr>
        <p:spPr>
          <a:xfrm>
            <a:off x="2470076" y="4602651"/>
            <a:ext cx="484632" cy="200492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66D2E810-4DAB-455D-BB6C-BE91800BA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8317" y="5097987"/>
            <a:ext cx="621846" cy="22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22C7035-0AAD-4C6B-B04E-B32F7759C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492F117-36ED-4259-82A2-1E99940852A6}"/>
              </a:ext>
            </a:extLst>
          </p:cNvPr>
          <p:cNvSpPr txBox="1"/>
          <p:nvPr/>
        </p:nvSpPr>
        <p:spPr>
          <a:xfrm>
            <a:off x="1413992" y="260648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Медицинская реабилитация  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БУ «</a:t>
            </a:r>
            <a:r>
              <a:rPr lang="ru-RU" sz="2400" dirty="0" err="1" smtClean="0">
                <a:solidFill>
                  <a:schemeClr val="tx2"/>
                </a:solidFill>
              </a:rPr>
              <a:t>Лангепасская</a:t>
            </a:r>
            <a:r>
              <a:rPr lang="ru-RU" sz="2400" dirty="0" smtClean="0">
                <a:solidFill>
                  <a:schemeClr val="tx2"/>
                </a:solidFill>
              </a:rPr>
              <a:t> городская больница»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Период 01.12.2020 – 31.12.2020г.</a:t>
            </a:r>
            <a:endParaRPr lang="ru-RU" sz="2400" dirty="0">
              <a:solidFill>
                <a:schemeClr val="tx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964307"/>
              </p:ext>
            </p:extLst>
          </p:nvPr>
        </p:nvGraphicFramePr>
        <p:xfrm>
          <a:off x="765920" y="1916832"/>
          <a:ext cx="7920880" cy="284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38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067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0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ШРМ 3 при соматических заболеваниях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ШРМ 3 при заболеваниях опорно-двигательного аппарата и периферической нервной системы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233 случая, из них: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 98</a:t>
                      </a:r>
                      <a:r>
                        <a:rPr lang="ru-RU" dirty="0" smtClean="0"/>
                        <a:t>.4 Другие поражения легкого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М19.0-М53.8; Т92.8;Т93.8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13992" y="5157192"/>
            <a:ext cx="3830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Сроки лечения составляют 6-11 дней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13992" y="5733256"/>
            <a:ext cx="3303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Сумма счета – 6 891 245,94 руб.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44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22C7035-0AAD-4C6B-B04E-B32F7759C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492F117-36ED-4259-82A2-1E99940852A6}"/>
              </a:ext>
            </a:extLst>
          </p:cNvPr>
          <p:cNvSpPr txBox="1"/>
          <p:nvPr/>
        </p:nvSpPr>
        <p:spPr>
          <a:xfrm>
            <a:off x="1413992" y="260648"/>
            <a:ext cx="7272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Медицинская реабилитация  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БУ «</a:t>
            </a:r>
            <a:r>
              <a:rPr lang="ru-RU" sz="2400" dirty="0" err="1" smtClean="0">
                <a:solidFill>
                  <a:schemeClr val="tx2"/>
                </a:solidFill>
              </a:rPr>
              <a:t>Лангепасская</a:t>
            </a:r>
            <a:r>
              <a:rPr lang="ru-RU" sz="2400" dirty="0" smtClean="0">
                <a:solidFill>
                  <a:schemeClr val="tx2"/>
                </a:solidFill>
              </a:rPr>
              <a:t> городская больница»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Период 01.12.2020 – 31.12.2020г.</a:t>
            </a:r>
          </a:p>
          <a:p>
            <a:pPr algn="ctr"/>
            <a:endParaRPr lang="ru-RU" sz="2400" dirty="0">
              <a:solidFill>
                <a:schemeClr val="tx2"/>
              </a:solidFill>
            </a:endParaRPr>
          </a:p>
          <a:p>
            <a:pPr algn="ctr"/>
            <a:r>
              <a:rPr lang="en-US" sz="2400" dirty="0" smtClean="0">
                <a:solidFill>
                  <a:schemeClr val="tx2"/>
                </a:solidFill>
              </a:rPr>
              <a:t>J</a:t>
            </a:r>
            <a:r>
              <a:rPr lang="ru-RU" sz="2400" dirty="0" smtClean="0">
                <a:solidFill>
                  <a:schemeClr val="tx2"/>
                </a:solidFill>
              </a:rPr>
              <a:t>98.4 другие поражения легкого</a:t>
            </a:r>
            <a:endParaRPr lang="ru-RU" sz="2400" dirty="0">
              <a:solidFill>
                <a:schemeClr val="tx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032003"/>
              </p:ext>
            </p:extLst>
          </p:nvPr>
        </p:nvGraphicFramePr>
        <p:xfrm>
          <a:off x="1436531" y="2924944"/>
          <a:ext cx="612068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05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58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АПП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КС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148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47664" y="4261738"/>
            <a:ext cx="335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Сумма счета – 4 070 868,76 руб.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10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22C7035-0AAD-4C6B-B04E-B32F7759C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492F117-36ED-4259-82A2-1E99940852A6}"/>
              </a:ext>
            </a:extLst>
          </p:cNvPr>
          <p:cNvSpPr txBox="1"/>
          <p:nvPr/>
        </p:nvSpPr>
        <p:spPr>
          <a:xfrm>
            <a:off x="1413992" y="260648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БУ «</a:t>
            </a:r>
            <a:r>
              <a:rPr lang="ru-RU" sz="2400" dirty="0" err="1" smtClean="0">
                <a:solidFill>
                  <a:schemeClr val="tx2"/>
                </a:solidFill>
              </a:rPr>
              <a:t>Лангепасская</a:t>
            </a:r>
            <a:r>
              <a:rPr lang="ru-RU" sz="2400" dirty="0" smtClean="0">
                <a:solidFill>
                  <a:schemeClr val="tx2"/>
                </a:solidFill>
              </a:rPr>
              <a:t> городская больница»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Период 01.01.2021 – 30.01.2021г.</a:t>
            </a:r>
            <a:endParaRPr lang="ru-RU" sz="2400" dirty="0">
              <a:solidFill>
                <a:schemeClr val="tx2"/>
              </a:solidFill>
            </a:endParaRPr>
          </a:p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Выписано из КС </a:t>
            </a:r>
          </a:p>
          <a:p>
            <a:pPr algn="ctr"/>
            <a:endParaRPr lang="ru-RU" sz="2400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24097"/>
              </p:ext>
            </p:extLst>
          </p:nvPr>
        </p:nvGraphicFramePr>
        <p:xfrm>
          <a:off x="1115616" y="1700808"/>
          <a:ext cx="7416822" cy="1314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13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04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691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Всего коек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Всего 01.01.2021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КС  разные </a:t>
                      </a:r>
                      <a:r>
                        <a:rPr lang="ru-RU" sz="2000" dirty="0" err="1" smtClean="0"/>
                        <a:t>профилии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КС реабилитация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032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194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174 (82%)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137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37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47664" y="426173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3717032"/>
            <a:ext cx="723154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Вывод:</a:t>
            </a:r>
          </a:p>
          <a:p>
            <a:pPr algn="just"/>
            <a:r>
              <a:rPr lang="ru-RU" dirty="0" smtClean="0"/>
              <a:t>Всего за декабрь месяц 2020г.  по реестрам счетов стационарное лечение получили  </a:t>
            </a:r>
            <a:r>
              <a:rPr lang="ru-RU" b="1" dirty="0" smtClean="0">
                <a:solidFill>
                  <a:srgbClr val="960000"/>
                </a:solidFill>
              </a:rPr>
              <a:t>619</a:t>
            </a:r>
            <a:r>
              <a:rPr lang="ru-RU" dirty="0" smtClean="0"/>
              <a:t> пациентов, так же в этот период получали лечение пациенты выписанные  01.01.2021г - </a:t>
            </a:r>
            <a:r>
              <a:rPr lang="ru-RU" b="1" dirty="0" smtClean="0">
                <a:solidFill>
                  <a:srgbClr val="960000"/>
                </a:solidFill>
              </a:rPr>
              <a:t>174</a:t>
            </a:r>
            <a:r>
              <a:rPr lang="ru-RU" b="1" dirty="0" smtClean="0"/>
              <a:t> </a:t>
            </a:r>
            <a:r>
              <a:rPr lang="ru-RU" dirty="0" smtClean="0"/>
              <a:t>пациента.</a:t>
            </a:r>
          </a:p>
          <a:p>
            <a:pPr algn="just"/>
            <a:r>
              <a:rPr lang="ru-RU" b="1" dirty="0" smtClean="0">
                <a:solidFill>
                  <a:srgbClr val="960000"/>
                </a:solidFill>
              </a:rPr>
              <a:t>Итого</a:t>
            </a:r>
            <a:r>
              <a:rPr lang="ru-RU" dirty="0" smtClean="0"/>
              <a:t> стационарное лечение в декабре 2020 года получили </a:t>
            </a:r>
            <a:r>
              <a:rPr lang="ru-RU" b="1" dirty="0" smtClean="0">
                <a:solidFill>
                  <a:srgbClr val="960000"/>
                </a:solidFill>
              </a:rPr>
              <a:t>793</a:t>
            </a:r>
            <a:r>
              <a:rPr lang="ru-RU" dirty="0" smtClean="0">
                <a:solidFill>
                  <a:srgbClr val="960000"/>
                </a:solidFill>
              </a:rPr>
              <a:t> </a:t>
            </a:r>
            <a:r>
              <a:rPr lang="ru-RU" dirty="0" smtClean="0"/>
              <a:t>пациента. </a:t>
            </a:r>
          </a:p>
          <a:p>
            <a:pPr algn="just"/>
            <a:r>
              <a:rPr lang="ru-RU" dirty="0" smtClean="0"/>
              <a:t>Из них медицинскую реабилитацию в условиях круглосуточного стационара (20 коек) получили </a:t>
            </a:r>
            <a:r>
              <a:rPr lang="ru-RU" b="1" dirty="0" smtClean="0">
                <a:solidFill>
                  <a:srgbClr val="960000"/>
                </a:solidFill>
              </a:rPr>
              <a:t>270</a:t>
            </a:r>
            <a:r>
              <a:rPr lang="ru-RU" dirty="0" smtClean="0">
                <a:solidFill>
                  <a:srgbClr val="960000"/>
                </a:solidFill>
              </a:rPr>
              <a:t> </a:t>
            </a:r>
            <a:r>
              <a:rPr lang="ru-RU" dirty="0" smtClean="0"/>
              <a:t>пациентов, из них с диагнозом «Другие поражения лёгких» </a:t>
            </a:r>
            <a:r>
              <a:rPr lang="ru-RU" b="1" dirty="0" smtClean="0">
                <a:solidFill>
                  <a:srgbClr val="960000"/>
                </a:solidFill>
              </a:rPr>
              <a:t>185 </a:t>
            </a:r>
            <a:r>
              <a:rPr lang="ru-RU" dirty="0" smtClean="0"/>
              <a:t>пациентов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58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63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22C7035-0AAD-4C6B-B04E-B32F7759C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664" y="426173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404664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960000"/>
                </a:solidFill>
              </a:rPr>
              <a:t>Общие сведения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1340768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Всего случаев  27460, </a:t>
            </a:r>
          </a:p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число лиц, получивших лечение с диагнозом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 COVID-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19 – 13435 чел.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4055794"/>
              </p:ext>
            </p:extLst>
          </p:nvPr>
        </p:nvGraphicFramePr>
        <p:xfrm>
          <a:off x="4572000" y="264369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41841"/>
              </p:ext>
            </p:extLst>
          </p:nvPr>
        </p:nvGraphicFramePr>
        <p:xfrm>
          <a:off x="971599" y="2780928"/>
          <a:ext cx="3888433" cy="18001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8812">
                  <a:extLst>
                    <a:ext uri="{9D8B030D-6E8A-4147-A177-3AD203B41FA5}">
                      <a16:colId xmlns="" xmlns:a16="http://schemas.microsoft.com/office/drawing/2014/main" val="3003622462"/>
                    </a:ext>
                  </a:extLst>
                </a:gridCol>
                <a:gridCol w="807986">
                  <a:extLst>
                    <a:ext uri="{9D8B030D-6E8A-4147-A177-3AD203B41FA5}">
                      <a16:colId xmlns="" xmlns:a16="http://schemas.microsoft.com/office/drawing/2014/main" val="3231893580"/>
                    </a:ext>
                  </a:extLst>
                </a:gridCol>
                <a:gridCol w="807986">
                  <a:extLst>
                    <a:ext uri="{9D8B030D-6E8A-4147-A177-3AD203B41FA5}">
                      <a16:colId xmlns="" xmlns:a16="http://schemas.microsoft.com/office/drawing/2014/main" val="1721587338"/>
                    </a:ext>
                  </a:extLst>
                </a:gridCol>
                <a:gridCol w="1043649">
                  <a:extLst>
                    <a:ext uri="{9D8B030D-6E8A-4147-A177-3AD203B41FA5}">
                      <a16:colId xmlns="" xmlns:a16="http://schemas.microsoft.com/office/drawing/2014/main" val="1195621117"/>
                    </a:ext>
                  </a:extLst>
                </a:gridCol>
              </a:tblGrid>
              <a:tr h="9001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</a:rPr>
                        <a:t>всего случаев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</a:rPr>
                        <a:t>из них с </a:t>
                      </a:r>
                      <a:r>
                        <a:rPr lang="en-US" sz="1400" b="0" u="none" strike="noStrike">
                          <a:effectLst/>
                        </a:rPr>
                        <a:t>COVID-19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</a:rPr>
                        <a:t>доля,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376371965"/>
                  </a:ext>
                </a:extLst>
              </a:tr>
              <a:tr h="3000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</a:rPr>
                        <a:t>стационар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32738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3260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10,0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4167878335"/>
                  </a:ext>
                </a:extLst>
              </a:tr>
              <a:tr h="3000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</a:rPr>
                        <a:t>СМП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63266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>
                          <a:effectLst/>
                        </a:rPr>
                        <a:t>2394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3,8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330472694"/>
                  </a:ext>
                </a:extLst>
              </a:tr>
              <a:tr h="3000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</a:rPr>
                        <a:t>поликлиника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u="none" strike="noStrike">
                          <a:effectLst/>
                        </a:rPr>
                        <a:t>917733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>
                          <a:effectLst/>
                        </a:rPr>
                        <a:t>21806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</a:rPr>
                        <a:t>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038025022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505378"/>
              </p:ext>
            </p:extLst>
          </p:nvPr>
        </p:nvGraphicFramePr>
        <p:xfrm>
          <a:off x="1043608" y="5351737"/>
          <a:ext cx="4032448" cy="10345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41826">
                  <a:extLst>
                    <a:ext uri="{9D8B030D-6E8A-4147-A177-3AD203B41FA5}">
                      <a16:colId xmlns="" xmlns:a16="http://schemas.microsoft.com/office/drawing/2014/main" val="1943592830"/>
                    </a:ext>
                  </a:extLst>
                </a:gridCol>
                <a:gridCol w="1145311">
                  <a:extLst>
                    <a:ext uri="{9D8B030D-6E8A-4147-A177-3AD203B41FA5}">
                      <a16:colId xmlns="" xmlns:a16="http://schemas.microsoft.com/office/drawing/2014/main" val="3630955789"/>
                    </a:ext>
                  </a:extLst>
                </a:gridCol>
                <a:gridCol w="1145311">
                  <a:extLst>
                    <a:ext uri="{9D8B030D-6E8A-4147-A177-3AD203B41FA5}">
                      <a16:colId xmlns="" xmlns:a16="http://schemas.microsoft.com/office/drawing/2014/main" val="1218572819"/>
                    </a:ext>
                  </a:extLst>
                </a:gridCol>
              </a:tblGrid>
              <a:tr h="8135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всего случаев с летальным исходом за 2020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из них с </a:t>
                      </a:r>
                      <a:r>
                        <a:rPr lang="en-US" sz="1400" u="none" strike="noStrike" dirty="0">
                          <a:effectLst/>
                        </a:rPr>
                        <a:t>COVID-19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доля,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60437405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945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</a:rPr>
                        <a:t>153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16,2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292345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0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22C7035-0AAD-4C6B-B04E-B32F7759C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664" y="426173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459038"/>
              </p:ext>
            </p:extLst>
          </p:nvPr>
        </p:nvGraphicFramePr>
        <p:xfrm>
          <a:off x="899592" y="1067309"/>
          <a:ext cx="8064896" cy="41764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27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875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3442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980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847621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Когалым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err="1">
                          <a:effectLst/>
                        </a:rPr>
                        <a:t>Урай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err="1">
                          <a:effectLst/>
                        </a:rPr>
                        <a:t>Кондинский</a:t>
                      </a:r>
                      <a:r>
                        <a:rPr lang="ru-RU" sz="1800" u="none" strike="noStrike" dirty="0">
                          <a:effectLst/>
                        </a:rPr>
                        <a:t> р-н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err="1">
                          <a:effectLst/>
                        </a:rPr>
                        <a:t>Лангепас</a:t>
                      </a:r>
                      <a:r>
                        <a:rPr lang="ru-RU" sz="1800" u="none" strike="noStrike" dirty="0">
                          <a:effectLst/>
                        </a:rPr>
                        <a:t>/</a:t>
                      </a:r>
                      <a:r>
                        <a:rPr lang="ru-RU" sz="1800" u="none" strike="noStrike" dirty="0" err="1">
                          <a:effectLst/>
                        </a:rPr>
                        <a:t>Покачи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303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>
                          <a:effectLst/>
                        </a:rPr>
                        <a:t>Численность населения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67 872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40 537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30 760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44987/17 987 (62 974)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096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>
                          <a:effectLst/>
                        </a:rPr>
                        <a:t>СМП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971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28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301/7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096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>
                          <a:effectLst/>
                        </a:rPr>
                        <a:t>АПП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6 524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3 573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32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2 184/874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096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>
                          <a:effectLst/>
                        </a:rPr>
                        <a:t>КС, в т.ч.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699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366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124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1021 (206 </a:t>
                      </a:r>
                      <a:r>
                        <a:rPr lang="ru-RU" sz="18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Покачи</a:t>
                      </a:r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)/1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096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>
                          <a:effectLst/>
                        </a:rPr>
                        <a:t>Легкая: 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660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350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122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953 (186 </a:t>
                      </a:r>
                      <a:r>
                        <a:rPr lang="ru-RU" sz="1800" u="none" strike="noStrike" dirty="0" err="1">
                          <a:effectLst/>
                        </a:rPr>
                        <a:t>Покачи</a:t>
                      </a:r>
                      <a:r>
                        <a:rPr lang="ru-RU" sz="1800" u="none" strike="noStrike" dirty="0">
                          <a:effectLst/>
                        </a:rPr>
                        <a:t>)/1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096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>
                          <a:effectLst/>
                        </a:rPr>
                        <a:t>Среднетяжелая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10 (5 </a:t>
                      </a:r>
                      <a:r>
                        <a:rPr lang="ru-RU" sz="1800" u="none" strike="noStrike" dirty="0" err="1">
                          <a:effectLst/>
                        </a:rPr>
                        <a:t>Покачи</a:t>
                      </a:r>
                      <a:r>
                        <a:rPr lang="ru-RU" sz="1800" u="none" strike="noStrike" dirty="0">
                          <a:effectLst/>
                        </a:rPr>
                        <a:t>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096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>
                          <a:effectLst/>
                        </a:rPr>
                        <a:t>Тяжелая ст.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32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58(15 </a:t>
                      </a:r>
                      <a:r>
                        <a:rPr lang="ru-RU" sz="1800" u="none" strike="noStrike" dirty="0" err="1">
                          <a:effectLst/>
                        </a:rPr>
                        <a:t>Покачи</a:t>
                      </a:r>
                      <a:r>
                        <a:rPr lang="ru-RU" sz="1800" u="none" strike="noStrike" dirty="0">
                          <a:effectLst/>
                        </a:rPr>
                        <a:t>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86896" y="236312"/>
            <a:ext cx="71429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960000"/>
                </a:solidFill>
              </a:rPr>
              <a:t>Кол-во случаев поданных на оплату с </a:t>
            </a:r>
            <a:r>
              <a:rPr lang="en-US" sz="2400" dirty="0" smtClean="0">
                <a:solidFill>
                  <a:srgbClr val="960000"/>
                </a:solidFill>
              </a:rPr>
              <a:t>Ds</a:t>
            </a:r>
            <a:r>
              <a:rPr lang="ru-RU" sz="2400" dirty="0" smtClean="0">
                <a:solidFill>
                  <a:srgbClr val="960000"/>
                </a:solidFill>
              </a:rPr>
              <a:t>: </a:t>
            </a:r>
            <a:r>
              <a:rPr lang="en-US" sz="2400" dirty="0" smtClean="0">
                <a:solidFill>
                  <a:srgbClr val="960000"/>
                </a:solidFill>
              </a:rPr>
              <a:t>U</a:t>
            </a:r>
            <a:r>
              <a:rPr lang="ru-RU" sz="2400" dirty="0" smtClean="0">
                <a:solidFill>
                  <a:srgbClr val="960000"/>
                </a:solidFill>
              </a:rPr>
              <a:t>07.1,</a:t>
            </a:r>
            <a:r>
              <a:rPr lang="en-US" sz="2400" dirty="0" smtClean="0">
                <a:solidFill>
                  <a:srgbClr val="960000"/>
                </a:solidFill>
              </a:rPr>
              <a:t>U</a:t>
            </a:r>
            <a:r>
              <a:rPr lang="ru-RU" sz="2400" dirty="0" smtClean="0">
                <a:solidFill>
                  <a:srgbClr val="960000"/>
                </a:solidFill>
              </a:rPr>
              <a:t>07.2</a:t>
            </a:r>
          </a:p>
          <a:p>
            <a:pPr algn="ctr"/>
            <a:r>
              <a:rPr lang="ru-RU" sz="2400" dirty="0" smtClean="0">
                <a:solidFill>
                  <a:srgbClr val="960000"/>
                </a:solidFill>
              </a:rPr>
              <a:t>01.03.2020 – 31.12.2020</a:t>
            </a:r>
            <a:endParaRPr lang="ru-RU" sz="2400" dirty="0">
              <a:solidFill>
                <a:srgbClr val="96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5301208"/>
            <a:ext cx="710636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БУ «</a:t>
            </a:r>
            <a:r>
              <a:rPr lang="ru-RU" dirty="0" err="1" smtClean="0"/>
              <a:t>Лангепасская</a:t>
            </a:r>
            <a:r>
              <a:rPr lang="ru-RU" dirty="0" smtClean="0"/>
              <a:t> городская больница» –                 173 928 913.46 руб.</a:t>
            </a:r>
          </a:p>
          <a:p>
            <a:r>
              <a:rPr lang="ru-RU" dirty="0" smtClean="0"/>
              <a:t>БУ «Когалымская городская больница» –                 103 714 893.45 руб.</a:t>
            </a:r>
          </a:p>
          <a:p>
            <a:r>
              <a:rPr lang="ru-RU" dirty="0" smtClean="0"/>
              <a:t>БУ «</a:t>
            </a:r>
            <a:r>
              <a:rPr lang="ru-RU" dirty="0" err="1" smtClean="0"/>
              <a:t>Урайская</a:t>
            </a:r>
            <a:r>
              <a:rPr lang="ru-RU" dirty="0" smtClean="0"/>
              <a:t> городская клиническая больница» - 47 904 400,57 руб.</a:t>
            </a:r>
          </a:p>
          <a:p>
            <a:r>
              <a:rPr lang="ru-RU" dirty="0" smtClean="0"/>
              <a:t>БУ «</a:t>
            </a:r>
            <a:r>
              <a:rPr lang="ru-RU" dirty="0" err="1" smtClean="0"/>
              <a:t>Кондинская</a:t>
            </a:r>
            <a:r>
              <a:rPr lang="ru-RU" dirty="0" smtClean="0"/>
              <a:t> районная больница» -                      14 561 983.53руб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882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22C7035-0AAD-4C6B-B04E-B32F7759C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664" y="426173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578475"/>
              </p:ext>
            </p:extLst>
          </p:nvPr>
        </p:nvGraphicFramePr>
        <p:xfrm>
          <a:off x="539552" y="1412774"/>
          <a:ext cx="8064896" cy="17106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27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875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3442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980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847621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Когалым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err="1">
                          <a:effectLst/>
                        </a:rPr>
                        <a:t>Урай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err="1">
                          <a:effectLst/>
                        </a:rPr>
                        <a:t>Кондинский</a:t>
                      </a:r>
                      <a:r>
                        <a:rPr lang="ru-RU" sz="1800" u="none" strike="noStrike" dirty="0">
                          <a:effectLst/>
                        </a:rPr>
                        <a:t> р-н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err="1">
                          <a:effectLst/>
                        </a:rPr>
                        <a:t>Лангепас</a:t>
                      </a:r>
                      <a:r>
                        <a:rPr lang="ru-RU" sz="1800" u="none" strike="noStrike" dirty="0">
                          <a:effectLst/>
                        </a:rPr>
                        <a:t>/</a:t>
                      </a:r>
                      <a:r>
                        <a:rPr lang="ru-RU" sz="1800" u="none" strike="noStrike" dirty="0" err="1">
                          <a:effectLst/>
                        </a:rPr>
                        <a:t>Покачи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303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</a:rPr>
                        <a:t>Летальные случаи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33/8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71600" y="5229200"/>
            <a:ext cx="3359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СОКБ – 11 , из них 4 сл. Когалым</a:t>
            </a:r>
          </a:p>
          <a:p>
            <a:r>
              <a:rPr lang="ru-RU" dirty="0" smtClean="0"/>
              <a:t>НОКБ – 9, их них 2сл </a:t>
            </a:r>
            <a:r>
              <a:rPr lang="ru-RU" dirty="0" err="1" smtClean="0"/>
              <a:t>Лангепас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548680"/>
            <a:ext cx="2570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960000"/>
                </a:solidFill>
              </a:rPr>
              <a:t>Летальные случаи</a:t>
            </a:r>
            <a:endParaRPr lang="ru-RU" sz="2400" dirty="0">
              <a:solidFill>
                <a:srgbClr val="96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93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22C7035-0AAD-4C6B-B04E-B32F7759C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664" y="426173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872" y="764704"/>
            <a:ext cx="3648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960000"/>
                </a:solidFill>
              </a:rPr>
              <a:t>Направлены в другую  МО</a:t>
            </a:r>
            <a:endParaRPr lang="ru-RU" sz="2400" dirty="0">
              <a:solidFill>
                <a:srgbClr val="96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06432"/>
              </p:ext>
            </p:extLst>
          </p:nvPr>
        </p:nvGraphicFramePr>
        <p:xfrm>
          <a:off x="972500" y="1844824"/>
          <a:ext cx="7199900" cy="4032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32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67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16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683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399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Лангепасская</a:t>
                      </a:r>
                      <a:r>
                        <a:rPr lang="ru-RU" baseline="0" dirty="0" smtClean="0"/>
                        <a:t> городская больница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Когалымская </a:t>
                      </a:r>
                      <a:r>
                        <a:rPr lang="ru-RU" smtClean="0"/>
                        <a:t>городская больница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Урайская</a:t>
                      </a:r>
                      <a:r>
                        <a:rPr lang="ru-RU" dirty="0" smtClean="0"/>
                        <a:t> городская больница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Кондинская</a:t>
                      </a:r>
                      <a:r>
                        <a:rPr lang="ru-RU" dirty="0" smtClean="0"/>
                        <a:t> районная больница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ru-RU" dirty="0" smtClean="0"/>
                        <a:t>СОКБ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87/0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619 /18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6/0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2/0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ru-RU" dirty="0" smtClean="0"/>
                        <a:t>ОКБ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415/10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188/11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ru-RU" dirty="0" smtClean="0"/>
                        <a:t>НОКБ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198/19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3/0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984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22C7035-0AAD-4C6B-B04E-B32F7759C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664" y="426173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404664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960000"/>
                </a:solidFill>
              </a:rPr>
              <a:t>Результаты медико-экономических экспертиз</a:t>
            </a:r>
            <a:endParaRPr lang="ru-RU" sz="2400" dirty="0">
              <a:solidFill>
                <a:srgbClr val="96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340768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Случаи за период март-декабрь 2020г.</a:t>
            </a:r>
          </a:p>
          <a:p>
            <a:pPr algn="ctr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с диагнозом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J00-J20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.9,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U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07.1-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U07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.2 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35858"/>
              </p:ext>
            </p:extLst>
          </p:nvPr>
        </p:nvGraphicFramePr>
        <p:xfrm>
          <a:off x="1259632" y="2420888"/>
          <a:ext cx="6984775" cy="29993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70397">
                  <a:extLst>
                    <a:ext uri="{9D8B030D-6E8A-4147-A177-3AD203B41FA5}">
                      <a16:colId xmlns="" xmlns:a16="http://schemas.microsoft.com/office/drawing/2014/main" val="342245458"/>
                    </a:ext>
                  </a:extLst>
                </a:gridCol>
                <a:gridCol w="1341077">
                  <a:extLst>
                    <a:ext uri="{9D8B030D-6E8A-4147-A177-3AD203B41FA5}">
                      <a16:colId xmlns="" xmlns:a16="http://schemas.microsoft.com/office/drawing/2014/main" val="2285904161"/>
                    </a:ext>
                  </a:extLst>
                </a:gridCol>
                <a:gridCol w="1341077">
                  <a:extLst>
                    <a:ext uri="{9D8B030D-6E8A-4147-A177-3AD203B41FA5}">
                      <a16:colId xmlns="" xmlns:a16="http://schemas.microsoft.com/office/drawing/2014/main" val="3452436887"/>
                    </a:ext>
                  </a:extLst>
                </a:gridCol>
                <a:gridCol w="1732224">
                  <a:extLst>
                    <a:ext uri="{9D8B030D-6E8A-4147-A177-3AD203B41FA5}">
                      <a16:colId xmlns="" xmlns:a16="http://schemas.microsoft.com/office/drawing/2014/main" val="245002585"/>
                    </a:ext>
                  </a:extLst>
                </a:gridCol>
              </a:tblGrid>
              <a:tr h="3310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всего случаев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153795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583777371"/>
                  </a:ext>
                </a:extLst>
              </a:tr>
              <a:tr h="7222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проведено МЭЭ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1334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0,9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% от числа поданных случаев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76201616"/>
                  </a:ext>
                </a:extLst>
              </a:tr>
              <a:tr h="9730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количество дефектных случаев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216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16,2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% от числа проведенных </a:t>
                      </a:r>
                      <a:r>
                        <a:rPr lang="ru-RU" sz="1600" u="none" strike="noStrike" dirty="0" smtClean="0">
                          <a:effectLst/>
                        </a:rPr>
                        <a:t>МЭЭ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830041672"/>
                  </a:ext>
                </a:extLst>
              </a:tr>
              <a:tr h="9730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не взятие, либо не своевременное взятие на Д </a:t>
                      </a:r>
                      <a:r>
                        <a:rPr lang="ru-RU" sz="1600" u="none" strike="noStrike" dirty="0" smtClean="0">
                          <a:effectLst/>
                        </a:rPr>
                        <a:t>учет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32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14,8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% от числа выявленных дефектов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864814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577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B22C7035-0AAD-4C6B-B04E-B32F7759C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ООО «Капитал МС», 2021 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664" y="426173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404664"/>
            <a:ext cx="7427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960000"/>
                </a:solidFill>
              </a:rPr>
              <a:t>Результаты экспертизы качества медицинской помощи</a:t>
            </a:r>
            <a:endParaRPr lang="ru-RU" sz="2400" dirty="0">
              <a:solidFill>
                <a:srgbClr val="96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278146"/>
              </p:ext>
            </p:extLst>
          </p:nvPr>
        </p:nvGraphicFramePr>
        <p:xfrm>
          <a:off x="323530" y="980728"/>
          <a:ext cx="8640957" cy="55191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4">
                  <a:extLst>
                    <a:ext uri="{9D8B030D-6E8A-4147-A177-3AD203B41FA5}">
                      <a16:colId xmlns="" xmlns:a16="http://schemas.microsoft.com/office/drawing/2014/main" val="755366034"/>
                    </a:ext>
                  </a:extLst>
                </a:gridCol>
                <a:gridCol w="2584243">
                  <a:extLst>
                    <a:ext uri="{9D8B030D-6E8A-4147-A177-3AD203B41FA5}">
                      <a16:colId xmlns="" xmlns:a16="http://schemas.microsoft.com/office/drawing/2014/main" val="2932672624"/>
                    </a:ext>
                  </a:extLst>
                </a:gridCol>
                <a:gridCol w="924920">
                  <a:extLst>
                    <a:ext uri="{9D8B030D-6E8A-4147-A177-3AD203B41FA5}">
                      <a16:colId xmlns="" xmlns:a16="http://schemas.microsoft.com/office/drawing/2014/main" val="4050481096"/>
                    </a:ext>
                  </a:extLst>
                </a:gridCol>
                <a:gridCol w="1034657">
                  <a:extLst>
                    <a:ext uri="{9D8B030D-6E8A-4147-A177-3AD203B41FA5}">
                      <a16:colId xmlns="" xmlns:a16="http://schemas.microsoft.com/office/drawing/2014/main" val="3499441031"/>
                    </a:ext>
                  </a:extLst>
                </a:gridCol>
                <a:gridCol w="752479">
                  <a:extLst>
                    <a:ext uri="{9D8B030D-6E8A-4147-A177-3AD203B41FA5}">
                      <a16:colId xmlns="" xmlns:a16="http://schemas.microsoft.com/office/drawing/2014/main" val="2273981930"/>
                    </a:ext>
                  </a:extLst>
                </a:gridCol>
                <a:gridCol w="752479">
                  <a:extLst>
                    <a:ext uri="{9D8B030D-6E8A-4147-A177-3AD203B41FA5}">
                      <a16:colId xmlns="" xmlns:a16="http://schemas.microsoft.com/office/drawing/2014/main" val="4128206711"/>
                    </a:ext>
                  </a:extLst>
                </a:gridCol>
                <a:gridCol w="752479">
                  <a:extLst>
                    <a:ext uri="{9D8B030D-6E8A-4147-A177-3AD203B41FA5}">
                      <a16:colId xmlns="" xmlns:a16="http://schemas.microsoft.com/office/drawing/2014/main" val="819197288"/>
                    </a:ext>
                  </a:extLst>
                </a:gridCol>
                <a:gridCol w="385645">
                  <a:extLst>
                    <a:ext uri="{9D8B030D-6E8A-4147-A177-3AD203B41FA5}">
                      <a16:colId xmlns="" xmlns:a16="http://schemas.microsoft.com/office/drawing/2014/main" val="2677321416"/>
                    </a:ext>
                  </a:extLst>
                </a:gridCol>
                <a:gridCol w="373938">
                  <a:extLst>
                    <a:ext uri="{9D8B030D-6E8A-4147-A177-3AD203B41FA5}">
                      <a16:colId xmlns="" xmlns:a16="http://schemas.microsoft.com/office/drawing/2014/main" val="3099357698"/>
                    </a:ext>
                  </a:extLst>
                </a:gridCol>
                <a:gridCol w="293885">
                  <a:extLst>
                    <a:ext uri="{9D8B030D-6E8A-4147-A177-3AD203B41FA5}">
                      <a16:colId xmlns="" xmlns:a16="http://schemas.microsoft.com/office/drawing/2014/main" val="784876467"/>
                    </a:ext>
                  </a:extLst>
                </a:gridCol>
                <a:gridCol w="282178">
                  <a:extLst>
                    <a:ext uri="{9D8B030D-6E8A-4147-A177-3AD203B41FA5}">
                      <a16:colId xmlns="" xmlns:a16="http://schemas.microsoft.com/office/drawing/2014/main" val="1133807097"/>
                    </a:ext>
                  </a:extLst>
                </a:gridCol>
              </a:tblGrid>
              <a:tr h="146275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коды дефектов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08326050"/>
                  </a:ext>
                </a:extLst>
              </a:tr>
              <a:tr h="938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Случаев оказания медицинской помощи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из них количество случаев с летальным исходом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Количество ЭКМП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Количество дефектных случаев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% нарушений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1.1.3.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smtClean="0">
                          <a:effectLst/>
                        </a:rPr>
                        <a:t>3.2.1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3.2.3.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4.2.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extLst>
                  <a:ext uri="{0D108BD9-81ED-4DB2-BD59-A6C34878D82A}">
                    <a16:rowId xmlns="" xmlns:a16="http://schemas.microsoft.com/office/drawing/2014/main" val="86637719"/>
                  </a:ext>
                </a:extLst>
              </a:tr>
              <a:tr h="2437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810004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БУ "НИЖНЕВАРТОВСКАЯ ГОРОДСКАЯ БОЛЬНИЦА"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3644913585"/>
                  </a:ext>
                </a:extLst>
              </a:tr>
              <a:tr h="2437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810006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БУ "УРАЙСКАЯ ГОРОДСКАЯ КЛИНИЧЕСКАЯ БОЛЬНИЦА"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4 930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71,4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1921815580"/>
                  </a:ext>
                </a:extLst>
              </a:tr>
              <a:tr h="2437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810017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"КОНДИНСКАЯ РАЙОННАЯ БОЛЬНИЦА"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184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52,2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1383872010"/>
                  </a:ext>
                </a:extLst>
              </a:tr>
              <a:tr h="2437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810077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"СУРГУТСКАЯ ОКРУЖНАЯ КЛИНИЧЕСКАЯ БОЛЬНИЦА"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1 327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15,4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2692890688"/>
                  </a:ext>
                </a:extLst>
              </a:tr>
              <a:tr h="2437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810088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"КОГАЛЫМСКАЯ ГОРОДСКАЯ БОЛЬНИЦА"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7 741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20,8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1349936964"/>
                  </a:ext>
                </a:extLst>
              </a:tr>
              <a:tr h="2437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810089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"ЛАНГЕПАССКАЯ ГОРОДСКАЯ БОЛЬНИЦА"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3 506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17,8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3739170760"/>
                  </a:ext>
                </a:extLst>
              </a:tr>
              <a:tr h="3656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810094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"НЕФТЕЮГАНСКАЯ ОКРУЖНАЯ КЛИНИЧЕСКАЯ БОЛЬНИЦА ИМЕНИ В.И. ЯЦКИВ"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344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230601117"/>
                  </a:ext>
                </a:extLst>
              </a:tr>
              <a:tr h="3656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810104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"НИЖНЕВАРТОВСКАЯ ОКРУЖНАЯ КЛИНИЧЕСКАЯ БОЛЬНИЦА"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20,0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2904193307"/>
                  </a:ext>
                </a:extLst>
              </a:tr>
              <a:tr h="2437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810107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БУ "НЯГАНСКАЯ ОКРУЖНАЯ БОЛЬНИЦА"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757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906513496"/>
                  </a:ext>
                </a:extLst>
              </a:tr>
              <a:tr h="3656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810122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"СУРГУТСКАЯ ГОРОДСКАЯ КЛИНИЧЕСКАЯ ПОЛИКЛИНИКА №1"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1 456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53,8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686946858"/>
                  </a:ext>
                </a:extLst>
              </a:tr>
              <a:tr h="3656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810125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"СУРГУТСКАЯ ГОРОДСКАЯ КЛИНИЧЕСКАЯ ПОЛИКЛИНИКА №3"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70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3095326964"/>
                  </a:ext>
                </a:extLst>
              </a:tr>
              <a:tr h="2437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810126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"ОКРУЖНАЯ КЛИНИЧЕСКАЯ БОЛЬНИЦА"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141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517981492"/>
                  </a:ext>
                </a:extLst>
              </a:tr>
              <a:tr h="3656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810144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ХМАО Югры "Нижневартовская окружная клиническая детская больница" 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1410073561"/>
                  </a:ext>
                </a:extLst>
              </a:tr>
              <a:tr h="3656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810159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БУ "СУРГУТСКАЯ ГОРОДСКАЯ КЛИНИЧЕСКАЯ ПОЛИКЛИНИКА № 4"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886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100,0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854969369"/>
                  </a:ext>
                </a:extLst>
              </a:tr>
              <a:tr h="1462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*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ИТОГО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31" marR="5131" marT="513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27 460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153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227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66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29,1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31" marR="5131" marT="5131" marB="0" anchor="b"/>
                </a:tc>
                <a:extLst>
                  <a:ext uri="{0D108BD9-81ED-4DB2-BD59-A6C34878D82A}">
                    <a16:rowId xmlns="" xmlns:a16="http://schemas.microsoft.com/office/drawing/2014/main" val="2152977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084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ООО «Капитал МС», 2021 год</a:t>
            </a:r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6470524"/>
              </p:ext>
            </p:extLst>
          </p:nvPr>
        </p:nvGraphicFramePr>
        <p:xfrm>
          <a:off x="1403648" y="1484784"/>
          <a:ext cx="6696744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53269" y="548680"/>
            <a:ext cx="7415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960000"/>
                </a:solidFill>
              </a:rPr>
              <a:t>Результаты экспертизы качества медицинской помощи</a:t>
            </a:r>
          </a:p>
        </p:txBody>
      </p:sp>
    </p:spTree>
    <p:extLst>
      <p:ext uri="{BB962C8B-B14F-4D97-AF65-F5344CB8AC3E}">
        <p14:creationId xmlns:p14="http://schemas.microsoft.com/office/powerpoint/2010/main" val="3624305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ООО «Капитал МС», 2021 год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628800"/>
            <a:ext cx="8771483" cy="3953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8808" y="548680"/>
            <a:ext cx="7484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960000"/>
                </a:solidFill>
              </a:rPr>
              <a:t>Результаты экспертизы качества медицинской </a:t>
            </a:r>
            <a:r>
              <a:rPr lang="ru-RU" sz="2400" dirty="0" smtClean="0">
                <a:solidFill>
                  <a:srgbClr val="960000"/>
                </a:solidFill>
              </a:rPr>
              <a:t>помощи </a:t>
            </a:r>
          </a:p>
          <a:p>
            <a:pPr algn="ctr"/>
            <a:r>
              <a:rPr lang="ru-RU" sz="2400" dirty="0" smtClean="0">
                <a:solidFill>
                  <a:srgbClr val="960000"/>
                </a:solidFill>
              </a:rPr>
              <a:t>по всем видам помощи</a:t>
            </a:r>
            <a:endParaRPr lang="ru-RU" sz="2400" dirty="0">
              <a:solidFill>
                <a:srgbClr val="96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1590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35964</TotalTime>
  <Words>2274</Words>
  <Application>Microsoft Office PowerPoint</Application>
  <PresentationFormat>Экран (4:3)</PresentationFormat>
  <Paragraphs>450</Paragraphs>
  <Slides>17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Истомин Денис Викторович</dc:creator>
  <cp:lastModifiedBy>Директор</cp:lastModifiedBy>
  <cp:revision>909</cp:revision>
  <cp:lastPrinted>2021-03-29T09:52:12Z</cp:lastPrinted>
  <dcterms:created xsi:type="dcterms:W3CDTF">2018-08-15T11:19:16Z</dcterms:created>
  <dcterms:modified xsi:type="dcterms:W3CDTF">2021-03-29T10:13:14Z</dcterms:modified>
</cp:coreProperties>
</file>