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57" r:id="rId2"/>
  </p:sldMasterIdLst>
  <p:notesMasterIdLst>
    <p:notesMasterId r:id="rId13"/>
  </p:notesMasterIdLst>
  <p:sldIdLst>
    <p:sldId id="275" r:id="rId3"/>
    <p:sldId id="299" r:id="rId4"/>
    <p:sldId id="303" r:id="rId5"/>
    <p:sldId id="307" r:id="rId6"/>
    <p:sldId id="308" r:id="rId7"/>
    <p:sldId id="305" r:id="rId8"/>
    <p:sldId id="309" r:id="rId9"/>
    <p:sldId id="310" r:id="rId10"/>
    <p:sldId id="306" r:id="rId11"/>
    <p:sldId id="31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Черняк Анастасия Яковлевна" initials="ЧАЯ" lastIdx="0" clrIdx="0">
    <p:extLst>
      <p:ext uri="{19B8F6BF-5375-455C-9EA6-DF929625EA0E}">
        <p15:presenceInfo xmlns:p15="http://schemas.microsoft.com/office/powerpoint/2012/main" userId="S-1-5-21-1883540783-2560108476-681251530-999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0000"/>
    <a:srgbClr val="969BA0"/>
    <a:srgbClr val="BD1B0F"/>
    <a:srgbClr val="EBEBEB"/>
    <a:srgbClr val="FCAC9C"/>
    <a:srgbClr val="7B7B7B"/>
    <a:srgbClr val="CD1E32"/>
    <a:srgbClr val="D26C6C"/>
    <a:srgbClr val="BA3300"/>
    <a:srgbClr val="B4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05" autoAdjust="0"/>
    <p:restoredTop sz="96018" autoAdjust="0"/>
  </p:normalViewPr>
  <p:slideViewPr>
    <p:cSldViewPr>
      <p:cViewPr varScale="1">
        <p:scale>
          <a:sx n="113" d="100"/>
          <a:sy n="113" d="100"/>
        </p:scale>
        <p:origin x="47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chernyakanastasia\Desktop\&#1059;&#1089;&#1090;&#1085;&#1099;&#1077;%20&#1086;&#1073;&#1088;&#1072;&#1097;&#1077;&#1085;&#1080;&#1103;%20&#1074;%202019%20&#1080;%202020&#1075;&#1075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chernyakanastasia\Desktop\&#1059;&#1089;&#1090;&#1085;&#1099;&#1077;%20&#1086;&#1073;&#1088;&#1072;&#1097;&#1077;&#1085;&#1080;&#1103;%20&#1074;%202019%20&#1080;%202020&#1075;&#1075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/>
              <a:t>Распределение по возрастам и условиям оказания МП (</a:t>
            </a:r>
            <a:r>
              <a:rPr lang="ru-RU" b="1" dirty="0" smtClean="0"/>
              <a:t>мужчины,</a:t>
            </a:r>
            <a:r>
              <a:rPr lang="ru-RU" b="1" baseline="0" dirty="0" smtClean="0"/>
              <a:t> </a:t>
            </a:r>
            <a:r>
              <a:rPr lang="en-US" b="1" dirty="0" smtClean="0"/>
              <a:t>n=32 </a:t>
            </a:r>
            <a:r>
              <a:rPr lang="en-US" b="1" dirty="0"/>
              <a:t>257)</a:t>
            </a:r>
            <a:endParaRPr lang="ru-RU" b="1" dirty="0"/>
          </a:p>
        </c:rich>
      </c:tx>
      <c:layout>
        <c:manualLayout>
          <c:xMode val="edge"/>
          <c:yMode val="edge"/>
          <c:x val="0.16998622047244097"/>
          <c:y val="4.16666666666666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анализ!$C$1</c:f>
              <c:strCache>
                <c:ptCount val="1"/>
                <c:pt idx="0">
                  <c:v>СМП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анализ!$B$2:$B$8</c:f>
              <c:strCache>
                <c:ptCount val="7"/>
                <c:pt idx="0">
                  <c:v>0-17</c:v>
                </c:pt>
                <c:pt idx="1">
                  <c:v>18-30</c:v>
                </c:pt>
                <c:pt idx="2">
                  <c:v>31-40</c:v>
                </c:pt>
                <c:pt idx="3">
                  <c:v>41-50</c:v>
                </c:pt>
                <c:pt idx="4">
                  <c:v>51-60</c:v>
                </c:pt>
                <c:pt idx="5">
                  <c:v>61-70</c:v>
                </c:pt>
                <c:pt idx="6">
                  <c:v>71+</c:v>
                </c:pt>
              </c:strCache>
            </c:strRef>
          </c:cat>
          <c:val>
            <c:numRef>
              <c:f>анализ!$C$2:$C$8</c:f>
              <c:numCache>
                <c:formatCode>General</c:formatCode>
                <c:ptCount val="7"/>
                <c:pt idx="0">
                  <c:v>191</c:v>
                </c:pt>
                <c:pt idx="1">
                  <c:v>281</c:v>
                </c:pt>
                <c:pt idx="2">
                  <c:v>517</c:v>
                </c:pt>
                <c:pt idx="3">
                  <c:v>674</c:v>
                </c:pt>
                <c:pt idx="4">
                  <c:v>905</c:v>
                </c:pt>
                <c:pt idx="5">
                  <c:v>699</c:v>
                </c:pt>
                <c:pt idx="6">
                  <c:v>269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329-4267-B877-6176002DA510}"/>
            </c:ext>
          </c:extLst>
        </c:ser>
        <c:ser>
          <c:idx val="1"/>
          <c:order val="1"/>
          <c:tx>
            <c:strRef>
              <c:f>анализ!$D$1</c:f>
              <c:strCache>
                <c:ptCount val="1"/>
                <c:pt idx="0">
                  <c:v>Поликлиника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анализ!$B$2:$B$8</c:f>
              <c:strCache>
                <c:ptCount val="7"/>
                <c:pt idx="0">
                  <c:v>0-17</c:v>
                </c:pt>
                <c:pt idx="1">
                  <c:v>18-30</c:v>
                </c:pt>
                <c:pt idx="2">
                  <c:v>31-40</c:v>
                </c:pt>
                <c:pt idx="3">
                  <c:v>41-50</c:v>
                </c:pt>
                <c:pt idx="4">
                  <c:v>51-60</c:v>
                </c:pt>
                <c:pt idx="5">
                  <c:v>61-70</c:v>
                </c:pt>
                <c:pt idx="6">
                  <c:v>71+</c:v>
                </c:pt>
              </c:strCache>
            </c:strRef>
          </c:cat>
          <c:val>
            <c:numRef>
              <c:f>анализ!$D$2:$D$8</c:f>
              <c:numCache>
                <c:formatCode>General</c:formatCode>
                <c:ptCount val="7"/>
                <c:pt idx="0">
                  <c:v>2833</c:v>
                </c:pt>
                <c:pt idx="1">
                  <c:v>2832</c:v>
                </c:pt>
                <c:pt idx="2">
                  <c:v>4690</c:v>
                </c:pt>
                <c:pt idx="3">
                  <c:v>4200</c:v>
                </c:pt>
                <c:pt idx="4">
                  <c:v>4183</c:v>
                </c:pt>
                <c:pt idx="5">
                  <c:v>2197</c:v>
                </c:pt>
                <c:pt idx="6">
                  <c:v>583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329-4267-B877-6176002DA510}"/>
            </c:ext>
          </c:extLst>
        </c:ser>
        <c:ser>
          <c:idx val="2"/>
          <c:order val="2"/>
          <c:tx>
            <c:strRef>
              <c:f>анализ!$E$1</c:f>
              <c:strCache>
                <c:ptCount val="1"/>
                <c:pt idx="0">
                  <c:v>Стационар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2.5601994043672568E-2"/>
                  <c:y val="-1.8518518518518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D329-4267-B877-6176002DA51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422333002426243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329-4267-B877-6176002DA51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2.8446660048525075E-2"/>
                  <c:y val="-9.25925925925925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329-4267-B877-6176002DA51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анализ!$B$2:$B$8</c:f>
              <c:strCache>
                <c:ptCount val="7"/>
                <c:pt idx="0">
                  <c:v>0-17</c:v>
                </c:pt>
                <c:pt idx="1">
                  <c:v>18-30</c:v>
                </c:pt>
                <c:pt idx="2">
                  <c:v>31-40</c:v>
                </c:pt>
                <c:pt idx="3">
                  <c:v>41-50</c:v>
                </c:pt>
                <c:pt idx="4">
                  <c:v>51-60</c:v>
                </c:pt>
                <c:pt idx="5">
                  <c:v>61-70</c:v>
                </c:pt>
                <c:pt idx="6">
                  <c:v>71+</c:v>
                </c:pt>
              </c:strCache>
            </c:strRef>
          </c:cat>
          <c:val>
            <c:numRef>
              <c:f>анализ!$E$2:$E$8</c:f>
              <c:numCache>
                <c:formatCode>General</c:formatCode>
                <c:ptCount val="7"/>
                <c:pt idx="0">
                  <c:v>120</c:v>
                </c:pt>
                <c:pt idx="1">
                  <c:v>284</c:v>
                </c:pt>
                <c:pt idx="2">
                  <c:v>771</c:v>
                </c:pt>
                <c:pt idx="3">
                  <c:v>1379</c:v>
                </c:pt>
                <c:pt idx="4">
                  <c:v>2267</c:v>
                </c:pt>
                <c:pt idx="5">
                  <c:v>1749</c:v>
                </c:pt>
                <c:pt idx="6">
                  <c:v>633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329-4267-B877-6176002DA5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1664728"/>
        <c:axId val="531663552"/>
      </c:barChart>
      <c:catAx>
        <c:axId val="531664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1663552"/>
        <c:crosses val="autoZero"/>
        <c:auto val="1"/>
        <c:lblAlgn val="ctr"/>
        <c:lblOffset val="100"/>
        <c:noMultiLvlLbl val="0"/>
      </c:catAx>
      <c:valAx>
        <c:axId val="531663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1664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/>
              <a:t>Динамика количества устных обращений в 2020г.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'График УО 2020'!$C$3:$C$14</c:f>
              <c:strCache>
                <c:ptCount val="12"/>
                <c:pt idx="0">
                  <c:v>01.2020</c:v>
                </c:pt>
                <c:pt idx="1">
                  <c:v>02.2020</c:v>
                </c:pt>
                <c:pt idx="2">
                  <c:v>03.2020</c:v>
                </c:pt>
                <c:pt idx="3">
                  <c:v>04.2020</c:v>
                </c:pt>
                <c:pt idx="4">
                  <c:v>05.2020</c:v>
                </c:pt>
                <c:pt idx="5">
                  <c:v>06.2020</c:v>
                </c:pt>
                <c:pt idx="6">
                  <c:v>07.2020</c:v>
                </c:pt>
                <c:pt idx="7">
                  <c:v>08.2020</c:v>
                </c:pt>
                <c:pt idx="8">
                  <c:v>09.2020</c:v>
                </c:pt>
                <c:pt idx="9">
                  <c:v>10.2020</c:v>
                </c:pt>
                <c:pt idx="10">
                  <c:v>11.2020</c:v>
                </c:pt>
                <c:pt idx="11">
                  <c:v>12.2020</c:v>
                </c:pt>
              </c:strCache>
            </c:strRef>
          </c:cat>
          <c:val>
            <c:numRef>
              <c:f>'График УО 2020'!$D$3:$D$14</c:f>
              <c:numCache>
                <c:formatCode>General</c:formatCode>
                <c:ptCount val="12"/>
                <c:pt idx="0">
                  <c:v>2557</c:v>
                </c:pt>
                <c:pt idx="1">
                  <c:v>3238</c:v>
                </c:pt>
                <c:pt idx="2">
                  <c:v>3460</c:v>
                </c:pt>
                <c:pt idx="3">
                  <c:v>2823</c:v>
                </c:pt>
                <c:pt idx="4">
                  <c:v>2419</c:v>
                </c:pt>
                <c:pt idx="5">
                  <c:v>2766</c:v>
                </c:pt>
                <c:pt idx="6">
                  <c:v>2823</c:v>
                </c:pt>
                <c:pt idx="7">
                  <c:v>2363</c:v>
                </c:pt>
                <c:pt idx="8">
                  <c:v>3151</c:v>
                </c:pt>
                <c:pt idx="9">
                  <c:v>3046</c:v>
                </c:pt>
                <c:pt idx="10">
                  <c:v>3275</c:v>
                </c:pt>
                <c:pt idx="11">
                  <c:v>2681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13C9-454E-A452-ED35F528BF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37896352"/>
        <c:axId val="435507880"/>
      </c:lineChart>
      <c:catAx>
        <c:axId val="437896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5507880"/>
        <c:crosses val="autoZero"/>
        <c:auto val="1"/>
        <c:lblAlgn val="ctr"/>
        <c:lblOffset val="100"/>
        <c:noMultiLvlLbl val="0"/>
      </c:catAx>
      <c:valAx>
        <c:axId val="435507880"/>
        <c:scaling>
          <c:orientation val="minMax"/>
          <c:min val="1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7896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i="0" baseline="0" dirty="0">
                <a:effectLst/>
              </a:rPr>
              <a:t>Распределение по возрастам и условиям оказания МП (женщины, </a:t>
            </a:r>
            <a:r>
              <a:rPr lang="en-US" sz="1400" b="1" i="0" baseline="0" dirty="0">
                <a:effectLst/>
              </a:rPr>
              <a:t>n</a:t>
            </a:r>
            <a:r>
              <a:rPr lang="ru-RU" sz="1400" b="1" i="0" baseline="0" dirty="0">
                <a:effectLst/>
              </a:rPr>
              <a:t>=43 503)</a:t>
            </a:r>
            <a:endParaRPr lang="ru-RU" sz="1400" b="1" dirty="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анализ!$C$1</c:f>
              <c:strCache>
                <c:ptCount val="1"/>
                <c:pt idx="0">
                  <c:v>СМП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-1.653462115320519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D29E-45D5-AF7C-543B7044E24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анализ!$B$9:$B$15</c:f>
              <c:strCache>
                <c:ptCount val="7"/>
                <c:pt idx="0">
                  <c:v>0-17</c:v>
                </c:pt>
                <c:pt idx="1">
                  <c:v>18-30</c:v>
                </c:pt>
                <c:pt idx="2">
                  <c:v>31-40</c:v>
                </c:pt>
                <c:pt idx="3">
                  <c:v>41-50</c:v>
                </c:pt>
                <c:pt idx="4">
                  <c:v>51-60</c:v>
                </c:pt>
                <c:pt idx="5">
                  <c:v>61-70</c:v>
                </c:pt>
                <c:pt idx="6">
                  <c:v>71+</c:v>
                </c:pt>
              </c:strCache>
            </c:strRef>
          </c:cat>
          <c:val>
            <c:numRef>
              <c:f>анализ!$C$9:$C$15</c:f>
              <c:numCache>
                <c:formatCode>General</c:formatCode>
                <c:ptCount val="7"/>
                <c:pt idx="0">
                  <c:v>183</c:v>
                </c:pt>
                <c:pt idx="1">
                  <c:v>468</c:v>
                </c:pt>
                <c:pt idx="2">
                  <c:v>691</c:v>
                </c:pt>
                <c:pt idx="3">
                  <c:v>876</c:v>
                </c:pt>
                <c:pt idx="4">
                  <c:v>1209</c:v>
                </c:pt>
                <c:pt idx="5">
                  <c:v>981</c:v>
                </c:pt>
                <c:pt idx="6">
                  <c:v>525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29E-45D5-AF7C-543B7044E243}"/>
            </c:ext>
          </c:extLst>
        </c:ser>
        <c:ser>
          <c:idx val="1"/>
          <c:order val="1"/>
          <c:tx>
            <c:strRef>
              <c:f>анализ!$D$1</c:f>
              <c:strCache>
                <c:ptCount val="1"/>
                <c:pt idx="0">
                  <c:v>Поликлиника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анализ!$B$9:$B$15</c:f>
              <c:strCache>
                <c:ptCount val="7"/>
                <c:pt idx="0">
                  <c:v>0-17</c:v>
                </c:pt>
                <c:pt idx="1">
                  <c:v>18-30</c:v>
                </c:pt>
                <c:pt idx="2">
                  <c:v>31-40</c:v>
                </c:pt>
                <c:pt idx="3">
                  <c:v>41-50</c:v>
                </c:pt>
                <c:pt idx="4">
                  <c:v>51-60</c:v>
                </c:pt>
                <c:pt idx="5">
                  <c:v>61-70</c:v>
                </c:pt>
                <c:pt idx="6">
                  <c:v>71+</c:v>
                </c:pt>
              </c:strCache>
            </c:strRef>
          </c:cat>
          <c:val>
            <c:numRef>
              <c:f>анализ!$D$9:$D$15</c:f>
              <c:numCache>
                <c:formatCode>General</c:formatCode>
                <c:ptCount val="7"/>
                <c:pt idx="0">
                  <c:v>2622</c:v>
                </c:pt>
                <c:pt idx="1">
                  <c:v>3466</c:v>
                </c:pt>
                <c:pt idx="2">
                  <c:v>6215</c:v>
                </c:pt>
                <c:pt idx="3">
                  <c:v>6468</c:v>
                </c:pt>
                <c:pt idx="4">
                  <c:v>5706</c:v>
                </c:pt>
                <c:pt idx="5">
                  <c:v>3282</c:v>
                </c:pt>
                <c:pt idx="6">
                  <c:v>1175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29E-45D5-AF7C-543B7044E243}"/>
            </c:ext>
          </c:extLst>
        </c:ser>
        <c:ser>
          <c:idx val="2"/>
          <c:order val="2"/>
          <c:tx>
            <c:strRef>
              <c:f>анализ!$E$1</c:f>
              <c:strCache>
                <c:ptCount val="1"/>
                <c:pt idx="0">
                  <c:v>Стационар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1.9290391345405965E-2"/>
                  <c:y val="-4.35222300927769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29E-45D5-AF7C-543B7044E24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929039134540606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D29E-45D5-AF7C-543B7044E24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3.1847806840906566E-2"/>
                  <c:y val="-1.74088920371111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29E-45D5-AF7C-543B7044E24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анализ!$B$9:$B$15</c:f>
              <c:strCache>
                <c:ptCount val="7"/>
                <c:pt idx="0">
                  <c:v>0-17</c:v>
                </c:pt>
                <c:pt idx="1">
                  <c:v>18-30</c:v>
                </c:pt>
                <c:pt idx="2">
                  <c:v>31-40</c:v>
                </c:pt>
                <c:pt idx="3">
                  <c:v>41-50</c:v>
                </c:pt>
                <c:pt idx="4">
                  <c:v>51-60</c:v>
                </c:pt>
                <c:pt idx="5">
                  <c:v>61-70</c:v>
                </c:pt>
                <c:pt idx="6">
                  <c:v>71+</c:v>
                </c:pt>
              </c:strCache>
            </c:strRef>
          </c:cat>
          <c:val>
            <c:numRef>
              <c:f>анализ!$E$9:$E$15</c:f>
              <c:numCache>
                <c:formatCode>General</c:formatCode>
                <c:ptCount val="7"/>
                <c:pt idx="0">
                  <c:v>101</c:v>
                </c:pt>
                <c:pt idx="1">
                  <c:v>271</c:v>
                </c:pt>
                <c:pt idx="2">
                  <c:v>678</c:v>
                </c:pt>
                <c:pt idx="3">
                  <c:v>2772</c:v>
                </c:pt>
                <c:pt idx="4">
                  <c:v>2408</c:v>
                </c:pt>
                <c:pt idx="5">
                  <c:v>2188</c:v>
                </c:pt>
                <c:pt idx="6">
                  <c:v>1218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29E-45D5-AF7C-543B7044E2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4177760"/>
        <c:axId val="534175016"/>
      </c:barChart>
      <c:catAx>
        <c:axId val="534177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4175016"/>
        <c:crosses val="autoZero"/>
        <c:auto val="1"/>
        <c:lblAlgn val="ctr"/>
        <c:lblOffset val="100"/>
        <c:noMultiLvlLbl val="0"/>
      </c:catAx>
      <c:valAx>
        <c:axId val="534175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4177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/>
              <a:t>Летальные случаи, распредление по возрастам и условиям оказания МП</a:t>
            </a:r>
          </a:p>
          <a:p>
            <a:pPr>
              <a:defRPr b="1"/>
            </a:pPr>
            <a:r>
              <a:rPr lang="ru-RU" b="1"/>
              <a:t> (</a:t>
            </a:r>
            <a:r>
              <a:rPr lang="en-US" b="1"/>
              <a:t>n=62</a:t>
            </a:r>
            <a:r>
              <a:rPr lang="ru-RU" b="1"/>
              <a:t>8, </a:t>
            </a:r>
            <a:r>
              <a:rPr lang="ru-RU" b="1">
                <a:solidFill>
                  <a:srgbClr val="FF0000"/>
                </a:solidFill>
              </a:rPr>
              <a:t>0,83%</a:t>
            </a:r>
            <a:r>
              <a:rPr lang="ru-RU" b="1"/>
              <a:t>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анализ!$I$12</c:f>
              <c:strCache>
                <c:ptCount val="1"/>
                <c:pt idx="0">
                  <c:v>СМП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057D-4C2E-A24B-562C751B47F7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57D-4C2E-A24B-562C751B47F7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57D-4C2E-A24B-562C751B47F7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57D-4C2E-A24B-562C751B47F7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057D-4C2E-A24B-562C751B47F7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анализ!$H$13:$H$18</c:f>
              <c:strCache>
                <c:ptCount val="6"/>
                <c:pt idx="0">
                  <c:v>18-30</c:v>
                </c:pt>
                <c:pt idx="1">
                  <c:v>31-40</c:v>
                </c:pt>
                <c:pt idx="2">
                  <c:v>41-50</c:v>
                </c:pt>
                <c:pt idx="3">
                  <c:v>51-60</c:v>
                </c:pt>
                <c:pt idx="4">
                  <c:v>61-70</c:v>
                </c:pt>
                <c:pt idx="5">
                  <c:v>71+</c:v>
                </c:pt>
              </c:strCache>
            </c:strRef>
          </c:cat>
          <c:val>
            <c:numRef>
              <c:f>анализ!$I$13:$I$18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057D-4C2E-A24B-562C751B47F7}"/>
            </c:ext>
          </c:extLst>
        </c:ser>
        <c:ser>
          <c:idx val="1"/>
          <c:order val="1"/>
          <c:tx>
            <c:strRef>
              <c:f>анализ!$J$12</c:f>
              <c:strCache>
                <c:ptCount val="1"/>
                <c:pt idx="0">
                  <c:v>Поликлиника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анализ!$H$13:$H$18</c:f>
              <c:strCache>
                <c:ptCount val="6"/>
                <c:pt idx="0">
                  <c:v>18-30</c:v>
                </c:pt>
                <c:pt idx="1">
                  <c:v>31-40</c:v>
                </c:pt>
                <c:pt idx="2">
                  <c:v>41-50</c:v>
                </c:pt>
                <c:pt idx="3">
                  <c:v>51-60</c:v>
                </c:pt>
                <c:pt idx="4">
                  <c:v>61-70</c:v>
                </c:pt>
                <c:pt idx="5">
                  <c:v>71+</c:v>
                </c:pt>
              </c:strCache>
            </c:strRef>
          </c:cat>
          <c:val>
            <c:numRef>
              <c:f>анализ!$J$13:$J$18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57D-4C2E-A24B-562C751B47F7}"/>
            </c:ext>
          </c:extLst>
        </c:ser>
        <c:ser>
          <c:idx val="2"/>
          <c:order val="2"/>
          <c:tx>
            <c:strRef>
              <c:f>анализ!$K$12</c:f>
              <c:strCache>
                <c:ptCount val="1"/>
                <c:pt idx="0">
                  <c:v>Стационар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анализ!$H$13:$H$18</c:f>
              <c:strCache>
                <c:ptCount val="6"/>
                <c:pt idx="0">
                  <c:v>18-30</c:v>
                </c:pt>
                <c:pt idx="1">
                  <c:v>31-40</c:v>
                </c:pt>
                <c:pt idx="2">
                  <c:v>41-50</c:v>
                </c:pt>
                <c:pt idx="3">
                  <c:v>51-60</c:v>
                </c:pt>
                <c:pt idx="4">
                  <c:v>61-70</c:v>
                </c:pt>
                <c:pt idx="5">
                  <c:v>71+</c:v>
                </c:pt>
              </c:strCache>
            </c:strRef>
          </c:cat>
          <c:val>
            <c:numRef>
              <c:f>анализ!$K$13:$K$18</c:f>
              <c:numCache>
                <c:formatCode>General</c:formatCode>
                <c:ptCount val="6"/>
                <c:pt idx="0">
                  <c:v>1</c:v>
                </c:pt>
                <c:pt idx="1">
                  <c:v>7</c:v>
                </c:pt>
                <c:pt idx="2">
                  <c:v>44</c:v>
                </c:pt>
                <c:pt idx="3">
                  <c:v>117</c:v>
                </c:pt>
                <c:pt idx="4">
                  <c:v>220</c:v>
                </c:pt>
                <c:pt idx="5">
                  <c:v>236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057D-4C2E-A24B-562C751B47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4177368"/>
        <c:axId val="435514544"/>
      </c:barChart>
      <c:catAx>
        <c:axId val="534177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5514544"/>
        <c:crosses val="autoZero"/>
        <c:auto val="1"/>
        <c:lblAlgn val="ctr"/>
        <c:lblOffset val="100"/>
        <c:noMultiLvlLbl val="0"/>
      </c:catAx>
      <c:valAx>
        <c:axId val="435514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4177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  <c:userShapes r:id="rId5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BA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BA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BA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BA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BA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Диаграмма!$B$4:$B$39</c:f>
              <c:strCache>
                <c:ptCount val="36"/>
                <c:pt idx="0">
                  <c:v>БУ "НЯГАНСКАЯ ГОРОДСКАЯ ПОЛИКЛИНИКА"</c:v>
                </c:pt>
                <c:pt idx="1">
                  <c:v>БУ "НИЖНЕВАРТОВСКАЯ ГОРОДСКАЯ БОЛЬНИЦА"</c:v>
                </c:pt>
                <c:pt idx="2">
                  <c:v>БУ "ПЫТЬ-ЯХСКАЯ ОКРУЖНАЯ КЛИНИЧЕСКАЯ БОЛЬНИЦА"</c:v>
                </c:pt>
                <c:pt idx="3">
                  <c:v>БУ "УРАЙСКАЯ ГОРОДСКАЯ КЛИНИЧЕСКАЯ БОЛЬНИЦА"</c:v>
                </c:pt>
                <c:pt idx="4">
                  <c:v>БУ "КОНДИНСКАЯ РАЙОННАЯ БОЛЬНИЦА"</c:v>
                </c:pt>
                <c:pt idx="5">
                  <c:v>БУ "НЕФТЕЮГАНСКАЯ РАЙОННАЯ БОЛЬНИЦА"</c:v>
                </c:pt>
                <c:pt idx="6">
                  <c:v>БУ "НИЖНЕВАРТОВСКАЯ РАЙОННАЯ БОЛЬНИЦА"</c:v>
                </c:pt>
                <c:pt idx="7">
                  <c:v>АУ "СОВЕТСКАЯ РАЙОННАЯ БОЛЬНИЦА"</c:v>
                </c:pt>
                <c:pt idx="8">
                  <c:v>БУ "ПИОНЕРСКАЯ РАЙОННАЯ БОЛЬНИЦА"</c:v>
                </c:pt>
                <c:pt idx="9">
                  <c:v>БУ "СУРГУТСКАЯ РАЙОННАЯ ПОЛИКЛИНИКА"</c:v>
                </c:pt>
                <c:pt idx="10">
                  <c:v>БУ "НИЖНЕСОРТЫМСКАЯ УЧАСТКОВАЯ БОЛЬНИЦА"</c:v>
                </c:pt>
                <c:pt idx="11">
                  <c:v>БУ "ФЕДОРОВСКАЯ ГОРОДСКАЯ БОЛЬНИЦА"</c:v>
                </c:pt>
                <c:pt idx="12">
                  <c:v>БУ "ЛЯНТОРСКАЯ ГОРОДСКАЯ БОЛЬНИЦА"</c:v>
                </c:pt>
                <c:pt idx="13">
                  <c:v>БУ "СУРГУТСКАЯ ОКРУЖНАЯ КЛИНИЧЕСКАЯ БОЛЬНИЦА"</c:v>
                </c:pt>
                <c:pt idx="14">
                  <c:v>БУ "КОГАЛЫМСКАЯ ГОРОДСКАЯ БОЛЬНИЦА"</c:v>
                </c:pt>
                <c:pt idx="15">
                  <c:v>БУ "ЛАНГЕПАССКАЯ ГОРОДСКАЯ БОЛЬНИЦА"</c:v>
                </c:pt>
                <c:pt idx="16">
                  <c:v>БУ "МЕГИОНСКАЯ ГОРОДСКАЯ БОЛЬНИЦА"</c:v>
                </c:pt>
                <c:pt idx="17">
                  <c:v>БУ "НЕФТЕЮГАНСКАЯ ОКРУЖНАЯ КЛИНИЧЕСКАЯ БОЛЬНИЦА ИМЕНИ В.И. ЯЦКИВ"</c:v>
                </c:pt>
                <c:pt idx="18">
                  <c:v>БУ "НИЖНЕВАРТОВСКАЯ ГОРОДСКАЯ ДЕТСКАЯ ПОЛИКЛИНИКА"</c:v>
                </c:pt>
                <c:pt idx="19">
                  <c:v>БУ "НИЖНЕВАРТОВСКАЯ ГОРОДСКАЯ ПОЛИКЛИНИКА"</c:v>
                </c:pt>
                <c:pt idx="20">
                  <c:v>БУ «Нижневартовский кожно-венерологический диспансер»</c:v>
                </c:pt>
                <c:pt idx="21">
                  <c:v>БУ "НИЖНЕВАРТОВСКАЯ ОКРУЖНАЯ БОЛЬНИЦА №2"</c:v>
                </c:pt>
                <c:pt idx="22">
                  <c:v>БУ "НЯГАНСКАЯ ОКРУЖНАЯ БОЛЬНИЦА"</c:v>
                </c:pt>
                <c:pt idx="23">
                  <c:v>БУ "РАДУЖНИНСКАЯ ГОРОДСКАЯ БОЛЬНИЦА"</c:v>
                </c:pt>
                <c:pt idx="24">
                  <c:v>БУ "СУРГУТСКАЯ ГОРОДСКАЯ КЛИНИЧЕСКАЯ ПОЛИКЛИНИКА №1"</c:v>
                </c:pt>
                <c:pt idx="25">
                  <c:v>БУ "СУРГУТСКАЯ ГОРОДСКАЯ КЛИНИЧЕСКАЯ ПОЛИКЛИНИКА №2"</c:v>
                </c:pt>
                <c:pt idx="26">
                  <c:v>БУ "СУРГУТСКАЯ ГОРОДСКАЯ КЛИНИЧЕСКАЯ ПОЛИКЛИНИКА №3"</c:v>
                </c:pt>
                <c:pt idx="27">
                  <c:v>БУ "ОКРУЖНАЯ КЛИНИЧЕСКАЯ БОЛЬНИЦА"</c:v>
                </c:pt>
                <c:pt idx="28">
                  <c:v>БУ «НИЖНЕВАРТОВСКАЯ ОКРУЖНАЯ КЛИНИЧЕСКАЯ ДЕТСКАЯ БОЛЬНИЦА»</c:v>
                </c:pt>
                <c:pt idx="29">
                  <c:v>БУ "ОКРУЖНОЙ КАРДИОЛОГИЧЕСКИЙ ДИСПАНСЕР "ЦЕНТР ДИАГНОСТИКИ И СЕРДЕЧНО-СОСУДИСТОЙ ХИРУРГИИ" Г. СУРГУТ</c:v>
                </c:pt>
                <c:pt idx="30">
                  <c:v>ЧУЗ "КБ "РЖД-МЕДИЦИНА" Г. СУРГУТ</c:v>
                </c:pt>
                <c:pt idx="31">
                  <c:v>БУ "ХАНТЫ-МАНСИЙСКАЯ РАЙОННАЯ БОЛЬНИЦА"</c:v>
                </c:pt>
                <c:pt idx="32">
                  <c:v>БУ "СУРГУТСКАЯ ГОРОДСКАЯ КЛИНИЧЕСКАЯ ПОЛИКЛИНИКА № 4"</c:v>
                </c:pt>
                <c:pt idx="33">
                  <c:v>БУ "СУРГУТСКАЯ ГОРОДСКАЯ КЛИНИЧЕСКАЯ ПОЛИКЛИНИКА № 5"</c:v>
                </c:pt>
                <c:pt idx="34">
                  <c:v>БУ "ЦЕНТР ОБЩЕЙ ВРАЧЕБНОЙ ПРАКТИКИ"</c:v>
                </c:pt>
                <c:pt idx="35">
                  <c:v>АУ "ЮГОРСКИЙ ЦЕНТР ПРОФЕССИОНАЛЬНОЙ ПАТОЛОГИИ"</c:v>
                </c:pt>
              </c:strCache>
            </c:strRef>
          </c:cat>
          <c:val>
            <c:numRef>
              <c:f>Диаграмма!$C$4:$C$39</c:f>
              <c:numCache>
                <c:formatCode>#,##0</c:formatCode>
                <c:ptCount val="36"/>
                <c:pt idx="0">
                  <c:v>1185</c:v>
                </c:pt>
                <c:pt idx="1">
                  <c:v>695</c:v>
                </c:pt>
                <c:pt idx="2">
                  <c:v>776</c:v>
                </c:pt>
                <c:pt idx="3">
                  <c:v>479</c:v>
                </c:pt>
                <c:pt idx="4">
                  <c:v>178</c:v>
                </c:pt>
                <c:pt idx="5">
                  <c:v>1382</c:v>
                </c:pt>
                <c:pt idx="6">
                  <c:v>682</c:v>
                </c:pt>
                <c:pt idx="7">
                  <c:v>1794</c:v>
                </c:pt>
                <c:pt idx="8">
                  <c:v>144</c:v>
                </c:pt>
                <c:pt idx="9">
                  <c:v>891</c:v>
                </c:pt>
                <c:pt idx="10">
                  <c:v>838</c:v>
                </c:pt>
                <c:pt idx="11">
                  <c:v>1154</c:v>
                </c:pt>
                <c:pt idx="12">
                  <c:v>1671</c:v>
                </c:pt>
                <c:pt idx="13">
                  <c:v>17176</c:v>
                </c:pt>
                <c:pt idx="14">
                  <c:v>215</c:v>
                </c:pt>
                <c:pt idx="15">
                  <c:v>247</c:v>
                </c:pt>
                <c:pt idx="16">
                  <c:v>2335</c:v>
                </c:pt>
                <c:pt idx="17">
                  <c:v>4512</c:v>
                </c:pt>
                <c:pt idx="18">
                  <c:v>233</c:v>
                </c:pt>
                <c:pt idx="19">
                  <c:v>4953</c:v>
                </c:pt>
                <c:pt idx="20">
                  <c:v>10624</c:v>
                </c:pt>
                <c:pt idx="21">
                  <c:v>405</c:v>
                </c:pt>
                <c:pt idx="22">
                  <c:v>2267</c:v>
                </c:pt>
                <c:pt idx="23">
                  <c:v>667</c:v>
                </c:pt>
                <c:pt idx="24">
                  <c:v>12975</c:v>
                </c:pt>
                <c:pt idx="25">
                  <c:v>2522</c:v>
                </c:pt>
                <c:pt idx="26">
                  <c:v>1000</c:v>
                </c:pt>
                <c:pt idx="27">
                  <c:v>13695</c:v>
                </c:pt>
                <c:pt idx="28">
                  <c:v>3713</c:v>
                </c:pt>
                <c:pt idx="29">
                  <c:v>162</c:v>
                </c:pt>
                <c:pt idx="30">
                  <c:v>107</c:v>
                </c:pt>
                <c:pt idx="31">
                  <c:v>455</c:v>
                </c:pt>
                <c:pt idx="32">
                  <c:v>9005</c:v>
                </c:pt>
                <c:pt idx="33">
                  <c:v>232</c:v>
                </c:pt>
                <c:pt idx="34">
                  <c:v>102</c:v>
                </c:pt>
                <c:pt idx="35">
                  <c:v>468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473-4707-AEA2-4039B6160A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35514936"/>
        <c:axId val="435511800"/>
      </c:barChart>
      <c:catAx>
        <c:axId val="4355149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5511800"/>
        <c:crosses val="autoZero"/>
        <c:auto val="1"/>
        <c:lblAlgn val="ctr"/>
        <c:lblOffset val="100"/>
        <c:noMultiLvlLbl val="0"/>
      </c:catAx>
      <c:valAx>
        <c:axId val="4355118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5514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BA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BA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BA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BA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BA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Диаграмма!$B$71:$B$88</c:f>
              <c:strCache>
                <c:ptCount val="18"/>
                <c:pt idx="0">
                  <c:v>БУ "НИЖНЕВАРТОВСКАЯ ГОРОДСКАЯ БОЛЬНИЦА"</c:v>
                </c:pt>
                <c:pt idx="1">
                  <c:v>БУ "УРАЙСКАЯ ГОРОДСКАЯ КЛИНИЧЕСКАЯ БОЛЬНИЦА"</c:v>
                </c:pt>
                <c:pt idx="2">
                  <c:v>БУ "КОНДИНСКАЯ РАЙОННАЯ БОЛЬНИЦА"</c:v>
                </c:pt>
                <c:pt idx="3">
                  <c:v>БУ "НЕФТЕЮГАНСКАЯ РАЙОННАЯ БОЛЬНИЦА"</c:v>
                </c:pt>
                <c:pt idx="4">
                  <c:v>БУ "НИЖНЕСОРТЫМСКАЯ УЧАСТКОВАЯ БОЛЬНИЦА"</c:v>
                </c:pt>
                <c:pt idx="5">
                  <c:v>БУ "ЛЯНТОРСКАЯ ГОРОДСКАЯ БОЛЬНИЦА"</c:v>
                </c:pt>
                <c:pt idx="6">
                  <c:v>БУ "СУРГУТСКАЯ ОКРУЖНАЯ КЛИНИЧЕСКАЯ БОЛЬНИЦА"</c:v>
                </c:pt>
                <c:pt idx="7">
                  <c:v>БУ "КОГАЛЫМСКАЯ ГОРОДСКАЯ БОЛЬНИЦА"</c:v>
                </c:pt>
                <c:pt idx="8">
                  <c:v>БУ "ЛАНГЕПАССКАЯ ГОРОДСКАЯ БОЛЬНИЦА"</c:v>
                </c:pt>
                <c:pt idx="9">
                  <c:v>БУ "МЕГИОНСКАЯ ГОРОДСКАЯ БОЛЬНИЦА"</c:v>
                </c:pt>
                <c:pt idx="10">
                  <c:v>БУ "НЕФТЕЮГАНСКАЯ ОКРУЖНАЯ КЛИНИЧЕСКАЯ БОЛЬНИЦА ИМЕНИ В.И. ЯЦКИВ"</c:v>
                </c:pt>
                <c:pt idx="11">
                  <c:v>БУ "НИЖНЕВАРТОВСКАЯ ОКРУЖНАЯ КЛИНИЧЕСКАЯ БОЛЬНИЦА"</c:v>
                </c:pt>
                <c:pt idx="12">
                  <c:v>БУ "НЯГАНСКАЯ ОКРУЖНАЯ БОЛЬНИЦА"</c:v>
                </c:pt>
                <c:pt idx="13">
                  <c:v>БУ "РАДУЖНИНСКАЯ ГОРОДСКАЯ БОЛЬНИЦА"</c:v>
                </c:pt>
                <c:pt idx="14">
                  <c:v>БУ "ОКРУЖНАЯ КЛИНИЧЕСКАЯ БОЛЬНИЦА"</c:v>
                </c:pt>
                <c:pt idx="15">
                  <c:v>БУ "ЮГОРСКАЯ ГОРОДСКАЯ БОЛЬНИЦА"</c:v>
                </c:pt>
                <c:pt idx="16">
                  <c:v>БУ «НИЖНЕВАРТОВСКАЯ ОКРУЖНАЯ КЛИНИЧЕСКАЯ ДЕТСКАЯ БОЛЬНИЦА»</c:v>
                </c:pt>
                <c:pt idx="17">
                  <c:v>СУРГУТСКАЯ БОЛЬНИЦА ФГБУЗ ЗСМЦ ФМБА РОССИИ</c:v>
                </c:pt>
              </c:strCache>
            </c:strRef>
          </c:cat>
          <c:val>
            <c:numRef>
              <c:f>Диаграмма!$C$71:$C$88</c:f>
              <c:numCache>
                <c:formatCode>#,##0</c:formatCode>
                <c:ptCount val="18"/>
                <c:pt idx="0">
                  <c:v>1012</c:v>
                </c:pt>
                <c:pt idx="1">
                  <c:v>84</c:v>
                </c:pt>
                <c:pt idx="2">
                  <c:v>37</c:v>
                </c:pt>
                <c:pt idx="3">
                  <c:v>884</c:v>
                </c:pt>
                <c:pt idx="4">
                  <c:v>122</c:v>
                </c:pt>
                <c:pt idx="5">
                  <c:v>554</c:v>
                </c:pt>
                <c:pt idx="6">
                  <c:v>5548</c:v>
                </c:pt>
                <c:pt idx="7">
                  <c:v>33</c:v>
                </c:pt>
                <c:pt idx="8">
                  <c:v>116</c:v>
                </c:pt>
                <c:pt idx="9">
                  <c:v>323</c:v>
                </c:pt>
                <c:pt idx="10">
                  <c:v>1794</c:v>
                </c:pt>
                <c:pt idx="11">
                  <c:v>1841</c:v>
                </c:pt>
                <c:pt idx="12">
                  <c:v>586</c:v>
                </c:pt>
                <c:pt idx="13">
                  <c:v>504</c:v>
                </c:pt>
                <c:pt idx="14">
                  <c:v>1151</c:v>
                </c:pt>
                <c:pt idx="15">
                  <c:v>191</c:v>
                </c:pt>
                <c:pt idx="16">
                  <c:v>1205</c:v>
                </c:pt>
                <c:pt idx="17">
                  <c:v>172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22B-45CD-B01A-793E67AA09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35513760"/>
        <c:axId val="435513368"/>
      </c:barChart>
      <c:catAx>
        <c:axId val="435513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5513368"/>
        <c:crosses val="autoZero"/>
        <c:auto val="1"/>
        <c:lblAlgn val="ctr"/>
        <c:lblOffset val="100"/>
        <c:noMultiLvlLbl val="0"/>
      </c:catAx>
      <c:valAx>
        <c:axId val="4355133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5513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6914859701579059"/>
          <c:y val="2.6044366027557438E-2"/>
          <c:w val="0.49996763644619197"/>
          <c:h val="0.91902979982565003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BA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BA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BA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Диаграмма!$A$95:$A$115</c:f>
              <c:strCache>
                <c:ptCount val="21"/>
                <c:pt idx="0">
                  <c:v>БУ "ПЫТЬ-ЯХСКАЯ ОКРУЖНАЯ КЛИНИЧЕСКАЯ БОЛЬНИЦА"</c:v>
                </c:pt>
                <c:pt idx="1">
                  <c:v>БУ "УРАЙСКАЯ ГОРОДСКАЯ КЛИНИЧЕСКАЯ БОЛЬНИЦА"</c:v>
                </c:pt>
                <c:pt idx="2">
                  <c:v>БУ "КОНДИНСКАЯ РАЙОННАЯ БОЛЬНИЦА"</c:v>
                </c:pt>
                <c:pt idx="3">
                  <c:v>БУ "НЕФТЕЮГАНСКАЯ РАЙОННАЯ БОЛЬНИЦА"</c:v>
                </c:pt>
                <c:pt idx="4">
                  <c:v>БУ "НИЖНЕВАРТОВСКАЯ РАЙОННАЯ БОЛЬНИЦА"</c:v>
                </c:pt>
                <c:pt idx="5">
                  <c:v>БУ "НОВОАГАНСКАЯ РАЙОННАЯ БОЛЬНИЦА"</c:v>
                </c:pt>
                <c:pt idx="6">
                  <c:v>АУ "СОВЕТСКАЯ РАЙОННАЯ БОЛЬНИЦА"</c:v>
                </c:pt>
                <c:pt idx="7">
                  <c:v>БУ "СУРГУТСКАЯ РАЙОННАЯ ПОЛИКЛИНИКА"</c:v>
                </c:pt>
                <c:pt idx="8">
                  <c:v>БУ "НИЖНЕСОРТЫМСКАЯ УЧАСТКОВАЯ БОЛЬНИЦА"</c:v>
                </c:pt>
                <c:pt idx="9">
                  <c:v>БУ "ФЕДОРОВСКАЯ ГОРОДСКАЯ БОЛЬНИЦА"</c:v>
                </c:pt>
                <c:pt idx="10">
                  <c:v>БУ "ЛЯНТОРСКАЯ ГОРОДСКАЯ БОЛЬНИЦА"</c:v>
                </c:pt>
                <c:pt idx="11">
                  <c:v>БУ "КОГАЛЫМСКАЯ ГОРОДСКАЯ БОЛЬНИЦА"</c:v>
                </c:pt>
                <c:pt idx="12">
                  <c:v>БУ "ЛАНГЕПАССКАЯ ГОРОДСКАЯ БОЛЬНИЦА"</c:v>
                </c:pt>
                <c:pt idx="13">
                  <c:v>БУ "МЕГИОНСКАЯ ГОРОДСКАЯ БОЛЬНИЦА"</c:v>
                </c:pt>
                <c:pt idx="14">
                  <c:v>БУ "РАДУЖНИНСКАЯ ГОРОДСКАЯ БОЛЬНИЦА"</c:v>
                </c:pt>
                <c:pt idx="15">
                  <c:v>БУ "ЮГОРСКАЯ ГОРОДСКАЯ БОЛЬНИЦА"</c:v>
                </c:pt>
                <c:pt idx="16">
                  <c:v>БУ "ХАНТЫ-МАНСИЙСКАЯ РАЙОННАЯ БОЛЬНИЦА"</c:v>
                </c:pt>
                <c:pt idx="17">
                  <c:v>БУ "СУРГУТСКАЯ ГОРОДСКАЯ КЛИНИЧЕСКАЯ СТАНЦИЯ СКОРОЙ МЕДИЦИНСКОЙ ПОМОЩИ"</c:v>
                </c:pt>
                <c:pt idx="18">
                  <c:v>БУ "НЯГАНСКАЯ ГОРОДСКАЯ СТАНЦИЯ СКОРОЙ МЕДИЦИНСКОЙ ПОМОЩИ"</c:v>
                </c:pt>
                <c:pt idx="19">
                  <c:v>БУ "НИЖНЕВАРТОВСКАЯ ГОРОДСКАЯ СТАНЦИЯ СКОРОЙ МЕДИЦИНСКОЙ ПОМОЩИ"</c:v>
                </c:pt>
                <c:pt idx="20">
                  <c:v>БУ "ХАНТЫ-МАНСИЙСКАЯ ГОРОДСКАЯ КЛИНИЧЕСКАЯ СТАНЦИЯ СКОРОЙ МЕДИЦИНСКОЙ ПОМОЩИ"</c:v>
                </c:pt>
              </c:strCache>
            </c:strRef>
          </c:cat>
          <c:val>
            <c:numRef>
              <c:f>Диаграмма!$B$95:$B$115</c:f>
              <c:numCache>
                <c:formatCode>#,##0</c:formatCode>
                <c:ptCount val="21"/>
                <c:pt idx="0">
                  <c:v>95</c:v>
                </c:pt>
                <c:pt idx="1">
                  <c:v>274</c:v>
                </c:pt>
                <c:pt idx="2">
                  <c:v>24</c:v>
                </c:pt>
                <c:pt idx="3">
                  <c:v>130</c:v>
                </c:pt>
                <c:pt idx="4">
                  <c:v>286</c:v>
                </c:pt>
                <c:pt idx="5">
                  <c:v>32</c:v>
                </c:pt>
                <c:pt idx="6">
                  <c:v>24</c:v>
                </c:pt>
                <c:pt idx="7">
                  <c:v>246</c:v>
                </c:pt>
                <c:pt idx="8">
                  <c:v>220</c:v>
                </c:pt>
                <c:pt idx="9">
                  <c:v>592</c:v>
                </c:pt>
                <c:pt idx="10">
                  <c:v>113</c:v>
                </c:pt>
                <c:pt idx="11">
                  <c:v>26</c:v>
                </c:pt>
                <c:pt idx="12">
                  <c:v>44</c:v>
                </c:pt>
                <c:pt idx="13">
                  <c:v>324</c:v>
                </c:pt>
                <c:pt idx="14">
                  <c:v>180</c:v>
                </c:pt>
                <c:pt idx="15">
                  <c:v>39</c:v>
                </c:pt>
                <c:pt idx="16">
                  <c:v>31</c:v>
                </c:pt>
                <c:pt idx="17">
                  <c:v>3189</c:v>
                </c:pt>
                <c:pt idx="18">
                  <c:v>209</c:v>
                </c:pt>
                <c:pt idx="19">
                  <c:v>2021</c:v>
                </c:pt>
                <c:pt idx="20">
                  <c:v>1865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235-4738-8A81-DFDDCCE71B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35511408"/>
        <c:axId val="435512192"/>
      </c:barChart>
      <c:catAx>
        <c:axId val="435511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5512192"/>
        <c:crosses val="autoZero"/>
        <c:auto val="1"/>
        <c:lblAlgn val="ctr"/>
        <c:lblOffset val="100"/>
        <c:noMultiLvlLbl val="0"/>
      </c:catAx>
      <c:valAx>
        <c:axId val="4355121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5511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/>
              <a:t>Распределение выявленных</a:t>
            </a:r>
            <a:r>
              <a:rPr lang="ru-RU" sz="1800" baseline="0"/>
              <a:t> нарушений по МО (</a:t>
            </a:r>
            <a:r>
              <a:rPr lang="en-US" sz="1800" baseline="0"/>
              <a:t>n=110</a:t>
            </a:r>
            <a:r>
              <a:rPr lang="ru-RU" sz="1800" baseline="0"/>
              <a:t>)</a:t>
            </a:r>
            <a:r>
              <a:rPr lang="ru-RU" sz="1800"/>
              <a:t>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A12-41DB-B02F-51C5666616C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A12-41DB-B02F-51C5666616CC}"/>
              </c:ext>
            </c:extLst>
          </c:dPt>
          <c:dPt>
            <c:idx val="2"/>
            <c:bubble3D val="0"/>
            <c:spPr>
              <a:solidFill>
                <a:srgbClr val="DAEDEF">
                  <a:lumMod val="9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A12-41DB-B02F-51C5666616CC}"/>
              </c:ext>
            </c:extLst>
          </c:dPt>
          <c:dPt>
            <c:idx val="3"/>
            <c:bubble3D val="0"/>
            <c:spPr>
              <a:solidFill>
                <a:srgbClr val="FFFFFF">
                  <a:lumMod val="8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A12-41DB-B02F-51C5666616CC}"/>
              </c:ext>
            </c:extLst>
          </c:dPt>
          <c:dLbls>
            <c:dLbl>
              <c:idx val="0"/>
              <c:layout>
                <c:manualLayout>
                  <c:x val="8.0237314085739291E-3"/>
                  <c:y val="-4.320900964055637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A12-41DB-B02F-51C5666616C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037749343832021"/>
                  <c:y val="-7.6916336369511366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A12-41DB-B02F-51C5666616C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2257217847769028E-4"/>
                  <c:y val="1.908082200569261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8A12-41DB-B02F-51C5666616C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'result 1'!$B$55:$B$58</c:f>
              <c:strCache>
                <c:ptCount val="4"/>
                <c:pt idx="0">
                  <c:v>БУ "Нефтеюганская окружная клиническая больница имени В.И. Яцкив"</c:v>
                </c:pt>
                <c:pt idx="1">
                  <c:v>БУ "Сургутская окружная клиническая больница"</c:v>
                </c:pt>
                <c:pt idx="2">
                  <c:v>БУ "Нижнесортымская участковая больница"</c:v>
                </c:pt>
                <c:pt idx="3">
                  <c:v>Прочие МО (9)</c:v>
                </c:pt>
              </c:strCache>
            </c:strRef>
          </c:cat>
          <c:val>
            <c:numRef>
              <c:f>'result 1'!$C$55:$C$58</c:f>
              <c:numCache>
                <c:formatCode>General</c:formatCode>
                <c:ptCount val="4"/>
                <c:pt idx="0">
                  <c:v>44</c:v>
                </c:pt>
                <c:pt idx="1">
                  <c:v>23</c:v>
                </c:pt>
                <c:pt idx="2">
                  <c:v>13</c:v>
                </c:pt>
                <c:pt idx="3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A12-41DB-B02F-51C5666616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0" i="0" baseline="0">
                <a:effectLst/>
              </a:rPr>
              <a:t>Распределение выявленных нарушений при летальных случаях по МО (</a:t>
            </a:r>
            <a:r>
              <a:rPr lang="en-US" sz="1800" b="0" i="0" baseline="0">
                <a:effectLst/>
              </a:rPr>
              <a:t>n=55)</a:t>
            </a:r>
            <a:endParaRPr lang="ru-RU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AC2-4252-8784-85F4DBDF546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AC2-4252-8784-85F4DBDF546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AC2-4252-8784-85F4DBDF546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AC2-4252-8784-85F4DBDF5466}"/>
              </c:ext>
            </c:extLst>
          </c:dPt>
          <c:dLbls>
            <c:dLbl>
              <c:idx val="0"/>
              <c:layout>
                <c:manualLayout>
                  <c:x val="7.6350940507436571E-2"/>
                  <c:y val="-7.16014192843539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AC2-4252-8784-85F4DBDF54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7895778652668417E-2"/>
                  <c:y val="1.48040610036367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AC2-4252-8784-85F4DBDF54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73556430446194E-3"/>
                  <c:y val="7.29779873130545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AC2-4252-8784-85F4DBDF54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0735454943132109E-2"/>
                  <c:y val="-2.43384629012650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DAC2-4252-8784-85F4DBDF54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'result 1'!$B$64:$B$67</c:f>
              <c:strCache>
                <c:ptCount val="4"/>
                <c:pt idx="0">
                  <c:v>БУ "Нефтеюганская окружная клиническая больница имени В.И. Яцкив"</c:v>
                </c:pt>
                <c:pt idx="1">
                  <c:v>БУ «Нижневартовская окружная клиническая детская больница»</c:v>
                </c:pt>
                <c:pt idx="2">
                  <c:v>БУ "Мегионская городская больница"</c:v>
                </c:pt>
                <c:pt idx="3">
                  <c:v>Прочие МО (3)</c:v>
                </c:pt>
              </c:strCache>
            </c:strRef>
          </c:cat>
          <c:val>
            <c:numRef>
              <c:f>'result 1'!$C$64:$C$67</c:f>
              <c:numCache>
                <c:formatCode>General</c:formatCode>
                <c:ptCount val="4"/>
                <c:pt idx="0">
                  <c:v>41</c:v>
                </c:pt>
                <c:pt idx="1">
                  <c:v>5</c:v>
                </c:pt>
                <c:pt idx="2">
                  <c:v>5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AC2-4252-8784-85F4DBDF54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/>
              <a:t>Динамика количества устных обращений в 2019г.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'График УО в 2019'!$C$4:$C$15</c:f>
              <c:strCache>
                <c:ptCount val="12"/>
                <c:pt idx="0">
                  <c:v>01.2019</c:v>
                </c:pt>
                <c:pt idx="1">
                  <c:v>02.2019</c:v>
                </c:pt>
                <c:pt idx="2">
                  <c:v>03.2019</c:v>
                </c:pt>
                <c:pt idx="3">
                  <c:v>04.2019</c:v>
                </c:pt>
                <c:pt idx="4">
                  <c:v>05.2019</c:v>
                </c:pt>
                <c:pt idx="5">
                  <c:v>06.2019</c:v>
                </c:pt>
                <c:pt idx="6">
                  <c:v>07.2019</c:v>
                </c:pt>
                <c:pt idx="7">
                  <c:v>08.2019</c:v>
                </c:pt>
                <c:pt idx="8">
                  <c:v>09.2019</c:v>
                </c:pt>
                <c:pt idx="9">
                  <c:v>10.2019</c:v>
                </c:pt>
                <c:pt idx="10">
                  <c:v>11.2019</c:v>
                </c:pt>
                <c:pt idx="11">
                  <c:v>12.2019</c:v>
                </c:pt>
              </c:strCache>
            </c:strRef>
          </c:cat>
          <c:val>
            <c:numRef>
              <c:f>'График УО в 2019'!$D$4:$D$15</c:f>
              <c:numCache>
                <c:formatCode>General</c:formatCode>
                <c:ptCount val="12"/>
                <c:pt idx="0">
                  <c:v>2011</c:v>
                </c:pt>
                <c:pt idx="1">
                  <c:v>1904</c:v>
                </c:pt>
                <c:pt idx="2">
                  <c:v>1953</c:v>
                </c:pt>
                <c:pt idx="3">
                  <c:v>2168</c:v>
                </c:pt>
                <c:pt idx="4">
                  <c:v>2003</c:v>
                </c:pt>
                <c:pt idx="5">
                  <c:v>1773</c:v>
                </c:pt>
                <c:pt idx="6">
                  <c:v>2025</c:v>
                </c:pt>
                <c:pt idx="7">
                  <c:v>2001</c:v>
                </c:pt>
                <c:pt idx="8">
                  <c:v>2302</c:v>
                </c:pt>
                <c:pt idx="9">
                  <c:v>2553</c:v>
                </c:pt>
                <c:pt idx="10">
                  <c:v>2977</c:v>
                </c:pt>
                <c:pt idx="11">
                  <c:v>2555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9059-8F46-8CA4-6B378A6247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39494984"/>
        <c:axId val="438311616"/>
      </c:lineChart>
      <c:catAx>
        <c:axId val="439494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8311616"/>
        <c:crosses val="autoZero"/>
        <c:auto val="1"/>
        <c:lblAlgn val="ctr"/>
        <c:lblOffset val="100"/>
        <c:noMultiLvlLbl val="0"/>
      </c:catAx>
      <c:valAx>
        <c:axId val="438311616"/>
        <c:scaling>
          <c:orientation val="minMax"/>
          <c:min val="1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9494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0.57756</cdr:x>
      <cdr:y>0.8039</cdr:y>
    </cdr:from>
    <cdr:to>
      <cdr:x>0.60906</cdr:x>
      <cdr:y>0.8564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40587" y="2205265"/>
          <a:ext cx="144016" cy="144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900" dirty="0" smtClean="0">
              <a:latin typeface="Arial" panose="020B0604020202020204" pitchFamily="34" charset="0"/>
              <a:cs typeface="Arial" panose="020B0604020202020204" pitchFamily="34" charset="0"/>
            </a:rPr>
            <a:t>1</a:t>
          </a:r>
          <a:endParaRPr lang="ru-RU" sz="900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94744-C5C8-469E-9077-BF22E08FFD46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1A2210-54A6-4273-8517-F403006AE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518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62B4E-658A-4C76-9907-EFB9721E702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465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1" descr="Graphic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16" y="2145375"/>
            <a:ext cx="5543957" cy="121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2316" y="5497343"/>
            <a:ext cx="4422677" cy="609056"/>
          </a:xfrm>
        </p:spPr>
        <p:txBody>
          <a:bodyPr/>
          <a:lstStyle>
            <a:lvl1pPr marL="0" indent="0">
              <a:buFontTx/>
              <a:buNone/>
              <a:defRPr sz="1600" b="1">
                <a:solidFill>
                  <a:srgbClr val="E31937"/>
                </a:solidFill>
              </a:defRPr>
            </a:lvl1pPr>
          </a:lstStyle>
          <a:p>
            <a:r>
              <a:rPr 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9659205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E6F34-DB94-46A8-9240-A5612773B2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6193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81" y="4407378"/>
            <a:ext cx="7772943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1" y="2907056"/>
            <a:ext cx="7772943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2A1D5-AE45-4FA2-A683-6DA481B278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377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8829" y="1196515"/>
            <a:ext cx="3720859" cy="446497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10007" y="1196515"/>
            <a:ext cx="3720858" cy="446497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F8243-167A-4C92-987A-565B31031AE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7509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2" y="1534879"/>
            <a:ext cx="4039867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472" y="2174172"/>
            <a:ext cx="4039867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4" y="1534879"/>
            <a:ext cx="4041225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304" y="2174172"/>
            <a:ext cx="4041225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AFCDF-2C6E-407B-B87C-6147CA3E943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0942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F9E47-A878-45BA-A94D-4978389533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6323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2C1C53-F072-4E8C-8E75-D7C4FDA68CB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7585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72" y="273572"/>
            <a:ext cx="3008181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608" y="273571"/>
            <a:ext cx="511092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72" y="1435530"/>
            <a:ext cx="3008181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3530E3-201F-4DFB-BF44-F3EE967A44F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112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77" y="4800456"/>
            <a:ext cx="5486943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77" y="613376"/>
            <a:ext cx="5486943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77" y="5367757"/>
            <a:ext cx="5486943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B1401-8A73-4BD8-B20D-47ED91B597C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2146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82CC0-1B8C-42F6-A845-FD99AFE1555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6526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38535" y="449233"/>
            <a:ext cx="1892330" cy="521225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8829" y="449233"/>
            <a:ext cx="5549387" cy="521225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D39479-9851-4438-A096-2EDE61A4D75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1891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2568" y="449233"/>
            <a:ext cx="3923124" cy="43195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8829" y="1196515"/>
            <a:ext cx="7572036" cy="446497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A5BB0-DDBA-4AC6-A7AB-0D9FA7F94C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8543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2568" y="449233"/>
            <a:ext cx="3923124" cy="43195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8829" y="1196515"/>
            <a:ext cx="7572036" cy="446497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B46297-7F92-49C6-BAA0-2E6E4975920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8365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2568" y="449233"/>
            <a:ext cx="3923124" cy="43195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8829" y="1196515"/>
            <a:ext cx="7572036" cy="446497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5F3C1-4A6E-4CC6-9075-96077B0AA7E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7834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1" descr="Graphic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16" y="2145375"/>
            <a:ext cx="5543957" cy="121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2316" y="5497343"/>
            <a:ext cx="4422677" cy="609056"/>
          </a:xfrm>
        </p:spPr>
        <p:txBody>
          <a:bodyPr/>
          <a:lstStyle>
            <a:lvl1pPr marL="0" indent="0">
              <a:buFontTx/>
              <a:buNone/>
              <a:defRPr sz="1600" b="1">
                <a:solidFill>
                  <a:srgbClr val="E31937"/>
                </a:solidFill>
              </a:defRPr>
            </a:lvl1pPr>
          </a:lstStyle>
          <a:p>
            <a:r>
              <a:rPr 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616847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image" Target="../media/image5.wmf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w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w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829" y="1196515"/>
            <a:ext cx="7572036" cy="4464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241" tIns="43623" rIns="87241" bIns="436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 Образец текста</a:t>
            </a:r>
            <a:endParaRPr lang="en-US" altLang="ru-RU"/>
          </a:p>
          <a:p>
            <a:pPr lvl="1"/>
            <a:r>
              <a:rPr lang="ru-RU" altLang="ru-RU"/>
              <a:t> Образец текста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07291" y="5805471"/>
            <a:ext cx="2132604" cy="47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41" tIns="43623" rIns="87241" bIns="43623" numCol="1" anchor="t" anchorCtr="0" compatLnSpc="1">
            <a:prstTxWarp prst="textNoShape">
              <a:avLst/>
            </a:prstTxWarp>
          </a:bodyPr>
          <a:lstStyle>
            <a:lvl1pPr algn="r">
              <a:defRPr sz="1300" b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5282B1D-F8BD-4140-B960-5DF6FB599C6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8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2842568" y="449233"/>
            <a:ext cx="3923124" cy="431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241" tIns="43623" rIns="87241" bIns="4362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Информация о компании</a:t>
            </a:r>
            <a:endParaRPr lang="en-GB" altLang="ru-RU"/>
          </a:p>
        </p:txBody>
      </p:sp>
      <p:pic>
        <p:nvPicPr>
          <p:cNvPr id="1029" name="Picture 33" descr="Graphic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4216" y="6201429"/>
            <a:ext cx="298646" cy="322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8143536" y="6165433"/>
            <a:ext cx="503625" cy="361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241" tIns="43623" rIns="87241" bIns="43623"/>
          <a:lstStyle>
            <a:lvl1pPr defTabSz="995363" eaLnBrk="0" hangingPunct="0">
              <a:defRPr sz="2100" b="1">
                <a:solidFill>
                  <a:schemeClr val="tx1"/>
                </a:solidFill>
                <a:latin typeface="HeliosCond" pitchFamily="82" charset="0"/>
              </a:defRPr>
            </a:lvl1pPr>
            <a:lvl2pPr marL="742950" indent="-285750" defTabSz="995363" eaLnBrk="0" hangingPunct="0">
              <a:defRPr sz="2100" b="1">
                <a:solidFill>
                  <a:schemeClr val="tx1"/>
                </a:solidFill>
                <a:latin typeface="HeliosCond" pitchFamily="82" charset="0"/>
              </a:defRPr>
            </a:lvl2pPr>
            <a:lvl3pPr marL="1143000" indent="-228600" defTabSz="995363" eaLnBrk="0" hangingPunct="0">
              <a:defRPr sz="2100" b="1">
                <a:solidFill>
                  <a:schemeClr val="tx1"/>
                </a:solidFill>
                <a:latin typeface="HeliosCond" pitchFamily="82" charset="0"/>
              </a:defRPr>
            </a:lvl3pPr>
            <a:lvl4pPr marL="1600200" indent="-228600" defTabSz="995363" eaLnBrk="0" hangingPunct="0">
              <a:defRPr sz="2100" b="1">
                <a:solidFill>
                  <a:schemeClr val="tx1"/>
                </a:solidFill>
                <a:latin typeface="HeliosCond" pitchFamily="82" charset="0"/>
              </a:defRPr>
            </a:lvl4pPr>
            <a:lvl5pPr marL="2057400" indent="-228600" defTabSz="995363" eaLnBrk="0" hangingPunct="0">
              <a:defRPr sz="2100" b="1">
                <a:solidFill>
                  <a:schemeClr val="tx1"/>
                </a:solidFill>
                <a:latin typeface="HeliosCond" pitchFamily="82" charset="0"/>
              </a:defRPr>
            </a:lvl5pPr>
            <a:lvl6pPr marL="25146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HeliosCond" pitchFamily="82" charset="0"/>
              </a:defRPr>
            </a:lvl6pPr>
            <a:lvl7pPr marL="29718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HeliosCond" pitchFamily="82" charset="0"/>
              </a:defRPr>
            </a:lvl7pPr>
            <a:lvl8pPr marL="34290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HeliosCond" pitchFamily="82" charset="0"/>
              </a:defRPr>
            </a:lvl8pPr>
            <a:lvl9pPr marL="38862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HeliosCond" pitchFamily="82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9B917E02-2552-4E84-88CF-FA18C4E71192}" type="slidenum">
              <a:rPr lang="ru-RU" altLang="ru-RU" sz="1700" smtClean="0">
                <a:solidFill>
                  <a:srgbClr val="FFFFFF"/>
                </a:solidFill>
                <a:latin typeface="Arial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 sz="170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1031" name="Picture 34" descr="logo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1" y="447793"/>
            <a:ext cx="2246633" cy="460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9363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</p:sldLayoutIdLst>
  <p:txStyles>
    <p:titleStyle>
      <a:lvl1pPr algn="l" defTabSz="872436" rtl="0" eaLnBrk="0" fontAlgn="base" hangingPunct="0">
        <a:spcBef>
          <a:spcPct val="0"/>
        </a:spcBef>
        <a:spcAft>
          <a:spcPct val="0"/>
        </a:spcAft>
        <a:defRPr b="1">
          <a:solidFill>
            <a:srgbClr val="E31937"/>
          </a:solidFill>
          <a:latin typeface="+mj-lt"/>
          <a:ea typeface="+mj-ea"/>
          <a:cs typeface="+mj-cs"/>
        </a:defRPr>
      </a:lvl1pPr>
      <a:lvl2pPr algn="l" defTabSz="872436" rtl="0" eaLnBrk="0" fontAlgn="base" hangingPunct="0">
        <a:spcBef>
          <a:spcPct val="0"/>
        </a:spcBef>
        <a:spcAft>
          <a:spcPct val="0"/>
        </a:spcAft>
        <a:defRPr b="1">
          <a:solidFill>
            <a:srgbClr val="E31937"/>
          </a:solidFill>
          <a:latin typeface="Arial" charset="0"/>
        </a:defRPr>
      </a:lvl2pPr>
      <a:lvl3pPr algn="l" defTabSz="872436" rtl="0" eaLnBrk="0" fontAlgn="base" hangingPunct="0">
        <a:spcBef>
          <a:spcPct val="0"/>
        </a:spcBef>
        <a:spcAft>
          <a:spcPct val="0"/>
        </a:spcAft>
        <a:defRPr b="1">
          <a:solidFill>
            <a:srgbClr val="E31937"/>
          </a:solidFill>
          <a:latin typeface="Arial" charset="0"/>
        </a:defRPr>
      </a:lvl3pPr>
      <a:lvl4pPr algn="l" defTabSz="872436" rtl="0" eaLnBrk="0" fontAlgn="base" hangingPunct="0">
        <a:spcBef>
          <a:spcPct val="0"/>
        </a:spcBef>
        <a:spcAft>
          <a:spcPct val="0"/>
        </a:spcAft>
        <a:defRPr b="1">
          <a:solidFill>
            <a:srgbClr val="E31937"/>
          </a:solidFill>
          <a:latin typeface="Arial" charset="0"/>
        </a:defRPr>
      </a:lvl4pPr>
      <a:lvl5pPr algn="l" defTabSz="872436" rtl="0" eaLnBrk="0" fontAlgn="base" hangingPunct="0">
        <a:spcBef>
          <a:spcPct val="0"/>
        </a:spcBef>
        <a:spcAft>
          <a:spcPct val="0"/>
        </a:spcAft>
        <a:defRPr b="1">
          <a:solidFill>
            <a:srgbClr val="E31937"/>
          </a:solidFill>
          <a:latin typeface="Arial" charset="0"/>
        </a:defRPr>
      </a:lvl5pPr>
      <a:lvl6pPr marL="400736" algn="l" defTabSz="872436" rtl="0" fontAlgn="base">
        <a:spcBef>
          <a:spcPct val="0"/>
        </a:spcBef>
        <a:spcAft>
          <a:spcPct val="0"/>
        </a:spcAft>
        <a:defRPr b="1">
          <a:solidFill>
            <a:srgbClr val="E31937"/>
          </a:solidFill>
          <a:latin typeface="Arial" charset="0"/>
        </a:defRPr>
      </a:lvl6pPr>
      <a:lvl7pPr marL="801472" algn="l" defTabSz="872436" rtl="0" fontAlgn="base">
        <a:spcBef>
          <a:spcPct val="0"/>
        </a:spcBef>
        <a:spcAft>
          <a:spcPct val="0"/>
        </a:spcAft>
        <a:defRPr b="1">
          <a:solidFill>
            <a:srgbClr val="E31937"/>
          </a:solidFill>
          <a:latin typeface="Arial" charset="0"/>
        </a:defRPr>
      </a:lvl7pPr>
      <a:lvl8pPr marL="1202207" algn="l" defTabSz="872436" rtl="0" fontAlgn="base">
        <a:spcBef>
          <a:spcPct val="0"/>
        </a:spcBef>
        <a:spcAft>
          <a:spcPct val="0"/>
        </a:spcAft>
        <a:defRPr b="1">
          <a:solidFill>
            <a:srgbClr val="E31937"/>
          </a:solidFill>
          <a:latin typeface="Arial" charset="0"/>
        </a:defRPr>
      </a:lvl8pPr>
      <a:lvl9pPr marL="1602943" algn="l" defTabSz="872436" rtl="0" fontAlgn="base">
        <a:spcBef>
          <a:spcPct val="0"/>
        </a:spcBef>
        <a:spcAft>
          <a:spcPct val="0"/>
        </a:spcAft>
        <a:defRPr b="1">
          <a:solidFill>
            <a:srgbClr val="E31937"/>
          </a:solidFill>
          <a:latin typeface="Arial" charset="0"/>
        </a:defRPr>
      </a:lvl9pPr>
    </p:titleStyle>
    <p:bodyStyle>
      <a:lvl1pPr marL="176714" indent="-176714" algn="l" defTabSz="872436" rtl="0" eaLnBrk="0" fontAlgn="base" hangingPunct="0">
        <a:spcBef>
          <a:spcPct val="20000"/>
        </a:spcBef>
        <a:spcAft>
          <a:spcPct val="0"/>
        </a:spcAft>
        <a:buClr>
          <a:srgbClr val="253471"/>
        </a:buClr>
        <a:buSzPct val="90000"/>
        <a:buBlip>
          <a:blip r:embed="rId16"/>
        </a:buBlip>
        <a:defRPr sz="2300">
          <a:solidFill>
            <a:srgbClr val="253471"/>
          </a:solidFill>
          <a:latin typeface="+mn-lt"/>
          <a:ea typeface="+mn-ea"/>
          <a:cs typeface="+mn-cs"/>
        </a:defRPr>
      </a:lvl1pPr>
      <a:lvl2pPr marL="594147" indent="-165582" algn="l" defTabSz="872436" rtl="0" eaLnBrk="0" fontAlgn="base" hangingPunct="0">
        <a:spcBef>
          <a:spcPct val="20000"/>
        </a:spcBef>
        <a:spcAft>
          <a:spcPct val="0"/>
        </a:spcAft>
        <a:buClr>
          <a:srgbClr val="253471"/>
        </a:buClr>
        <a:buSzPct val="90000"/>
        <a:buFont typeface="Wingdings 3" pitchFamily="18" charset="2"/>
        <a:buBlip>
          <a:blip r:embed="rId18"/>
        </a:buBlip>
        <a:defRPr sz="2300">
          <a:solidFill>
            <a:srgbClr val="253471"/>
          </a:solidFill>
          <a:latin typeface="+mn-lt"/>
        </a:defRPr>
      </a:lvl2pPr>
      <a:lvl3pPr marL="1113155" indent="-240720" algn="l" defTabSz="872436" rtl="0" eaLnBrk="0" fontAlgn="base" hangingPunct="0">
        <a:spcBef>
          <a:spcPct val="20000"/>
        </a:spcBef>
        <a:spcAft>
          <a:spcPct val="0"/>
        </a:spcAft>
        <a:buClr>
          <a:srgbClr val="FF6416"/>
        </a:buClr>
        <a:buSzPct val="75000"/>
        <a:buFont typeface="Arial" charset="0"/>
        <a:buChar char="●"/>
        <a:defRPr sz="1300">
          <a:solidFill>
            <a:srgbClr val="003399"/>
          </a:solidFill>
          <a:latin typeface="Times New Roman" pitchFamily="18" charset="0"/>
        </a:defRPr>
      </a:lvl3pPr>
      <a:lvl4pPr marL="1526414" indent="-217065" algn="l" defTabSz="872436" rtl="0" eaLnBrk="0" fontAlgn="base" hangingPunct="0">
        <a:spcBef>
          <a:spcPct val="20000"/>
        </a:spcBef>
        <a:spcAft>
          <a:spcPct val="0"/>
        </a:spcAft>
        <a:buChar char="–"/>
        <a:defRPr sz="1300">
          <a:solidFill>
            <a:srgbClr val="003399"/>
          </a:solidFill>
          <a:latin typeface="Times New Roman" pitchFamily="18" charset="0"/>
        </a:defRPr>
      </a:lvl4pPr>
      <a:lvl5pPr marL="1963328" indent="-218457" algn="l" defTabSz="872436" rtl="0" eaLnBrk="0" fontAlgn="base" hangingPunct="0">
        <a:spcBef>
          <a:spcPct val="20000"/>
        </a:spcBef>
        <a:spcAft>
          <a:spcPct val="0"/>
        </a:spcAft>
        <a:buChar char="»"/>
        <a:defRPr sz="1300">
          <a:solidFill>
            <a:srgbClr val="003399"/>
          </a:solidFill>
          <a:latin typeface="Times New Roman" pitchFamily="18" charset="0"/>
        </a:defRPr>
      </a:lvl5pPr>
      <a:lvl6pPr marL="2364063" indent="-218457" algn="l" defTabSz="872436" rtl="0" fontAlgn="base">
        <a:spcBef>
          <a:spcPct val="20000"/>
        </a:spcBef>
        <a:spcAft>
          <a:spcPct val="0"/>
        </a:spcAft>
        <a:buChar char="»"/>
        <a:defRPr sz="1300">
          <a:solidFill>
            <a:srgbClr val="003399"/>
          </a:solidFill>
          <a:latin typeface="Times New Roman" pitchFamily="18" charset="0"/>
        </a:defRPr>
      </a:lvl6pPr>
      <a:lvl7pPr marL="2764799" indent="-218457" algn="l" defTabSz="872436" rtl="0" fontAlgn="base">
        <a:spcBef>
          <a:spcPct val="20000"/>
        </a:spcBef>
        <a:spcAft>
          <a:spcPct val="0"/>
        </a:spcAft>
        <a:buChar char="»"/>
        <a:defRPr sz="1300">
          <a:solidFill>
            <a:srgbClr val="003399"/>
          </a:solidFill>
          <a:latin typeface="Times New Roman" pitchFamily="18" charset="0"/>
        </a:defRPr>
      </a:lvl7pPr>
      <a:lvl8pPr marL="3165535" indent="-218457" algn="l" defTabSz="872436" rtl="0" fontAlgn="base">
        <a:spcBef>
          <a:spcPct val="20000"/>
        </a:spcBef>
        <a:spcAft>
          <a:spcPct val="0"/>
        </a:spcAft>
        <a:buChar char="»"/>
        <a:defRPr sz="1300">
          <a:solidFill>
            <a:srgbClr val="003399"/>
          </a:solidFill>
          <a:latin typeface="Times New Roman" pitchFamily="18" charset="0"/>
        </a:defRPr>
      </a:lvl8pPr>
      <a:lvl9pPr marL="3566271" indent="-218457" algn="l" defTabSz="872436" rtl="0" fontAlgn="base">
        <a:spcBef>
          <a:spcPct val="20000"/>
        </a:spcBef>
        <a:spcAft>
          <a:spcPct val="0"/>
        </a:spcAft>
        <a:buChar char="»"/>
        <a:defRPr sz="1300">
          <a:solidFill>
            <a:srgbClr val="003399"/>
          </a:solidFill>
          <a:latin typeface="Times New Roman" pitchFamily="18" charset="0"/>
        </a:defRPr>
      </a:lvl9pPr>
    </p:bodyStyle>
    <p:otherStyle>
      <a:defPPr>
        <a:defRPr lang="ru-RU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560" y="3429000"/>
            <a:ext cx="8208912" cy="2520280"/>
          </a:xfrm>
        </p:spPr>
        <p:txBody>
          <a:bodyPr lIns="80105" tIns="40053" rIns="80105" bIns="40053">
            <a:normAutofit/>
          </a:bodyPr>
          <a:lstStyle/>
          <a:p>
            <a:pPr algn="just"/>
            <a:r>
              <a:rPr lang="ru-RU" sz="2400" dirty="0">
                <a:solidFill>
                  <a:srgbClr val="BA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э</a:t>
            </a:r>
            <a:r>
              <a:rPr lang="ru-RU" sz="2400" dirty="0" smtClean="0">
                <a:solidFill>
                  <a:srgbClr val="BA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кспертиз качества медицинской </a:t>
            </a:r>
            <a:r>
              <a:rPr lang="ru-RU" sz="2400" dirty="0">
                <a:solidFill>
                  <a:srgbClr val="BA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помощи </a:t>
            </a:r>
            <a:r>
              <a:rPr lang="ru-RU" sz="2400" dirty="0" smtClean="0">
                <a:solidFill>
                  <a:srgbClr val="BA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случаям оказания медицинской помощи пациентам с </a:t>
            </a:r>
            <a:r>
              <a:rPr lang="en-US" sz="2400" dirty="0" smtClean="0">
                <a:solidFill>
                  <a:srgbClr val="BA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COVID-19</a:t>
            </a:r>
            <a:r>
              <a:rPr lang="ru-RU" sz="2400" dirty="0" smtClean="0">
                <a:solidFill>
                  <a:srgbClr val="BA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период март-декабрь 2020 года.</a:t>
            </a:r>
          </a:p>
        </p:txBody>
      </p:sp>
      <p:sp>
        <p:nvSpPr>
          <p:cNvPr id="4099" name="Text Box 9"/>
          <p:cNvSpPr txBox="1">
            <a:spLocks noChangeArrowheads="1"/>
          </p:cNvSpPr>
          <p:nvPr/>
        </p:nvSpPr>
        <p:spPr bwMode="auto">
          <a:xfrm>
            <a:off x="539552" y="6116584"/>
            <a:ext cx="5904656" cy="2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105" tIns="40053" rIns="80105" bIns="40053">
            <a:spAutoFit/>
          </a:bodyPr>
          <a:lstStyle>
            <a:lvl1pPr defTabSz="995363" eaLnBrk="0" hangingPunct="0">
              <a:spcBef>
                <a:spcPct val="20000"/>
              </a:spcBef>
              <a:buClr>
                <a:srgbClr val="253471"/>
              </a:buClr>
              <a:buSzPct val="90000"/>
              <a:buBlip>
                <a:blip r:embed="rId3"/>
              </a:buBlip>
              <a:defRPr sz="2600">
                <a:solidFill>
                  <a:srgbClr val="253471"/>
                </a:solidFill>
                <a:latin typeface="Arial" charset="0"/>
              </a:defRPr>
            </a:lvl1pPr>
            <a:lvl2pPr marL="742950" indent="-285750" defTabSz="995363" eaLnBrk="0" hangingPunct="0">
              <a:spcBef>
                <a:spcPct val="20000"/>
              </a:spcBef>
              <a:buClr>
                <a:srgbClr val="253471"/>
              </a:buClr>
              <a:buSzPct val="90000"/>
              <a:buFont typeface="Wingdings 3" pitchFamily="18" charset="2"/>
              <a:buBlip>
                <a:blip r:embed="rId4"/>
              </a:buBlip>
              <a:defRPr sz="2600">
                <a:solidFill>
                  <a:srgbClr val="253471"/>
                </a:solidFill>
                <a:latin typeface="Arial" charset="0"/>
              </a:defRPr>
            </a:lvl2pPr>
            <a:lvl3pPr marL="1143000" indent="-228600" defTabSz="995363" eaLnBrk="0" hangingPunct="0">
              <a:spcBef>
                <a:spcPct val="20000"/>
              </a:spcBef>
              <a:buClr>
                <a:srgbClr val="FF6416"/>
              </a:buClr>
              <a:buSzPct val="75000"/>
              <a:buFont typeface="Arial" charset="0"/>
              <a:buChar char="●"/>
              <a:defRPr sz="1500">
                <a:solidFill>
                  <a:srgbClr val="003399"/>
                </a:solidFill>
                <a:latin typeface="Times New Roman" pitchFamily="18" charset="0"/>
              </a:defRPr>
            </a:lvl3pPr>
            <a:lvl4pPr marL="1600200" indent="-228600" defTabSz="995363" eaLnBrk="0" hangingPunct="0">
              <a:spcBef>
                <a:spcPct val="20000"/>
              </a:spcBef>
              <a:buChar char="–"/>
              <a:defRPr sz="1500">
                <a:solidFill>
                  <a:srgbClr val="003399"/>
                </a:solidFill>
                <a:latin typeface="Times New Roman" pitchFamily="18" charset="0"/>
              </a:defRPr>
            </a:lvl4pPr>
            <a:lvl5pPr marL="2057400" indent="-228600" defTabSz="995363" eaLnBrk="0" hangingPunct="0">
              <a:spcBef>
                <a:spcPct val="20000"/>
              </a:spcBef>
              <a:buChar char="»"/>
              <a:defRPr sz="1500">
                <a:solidFill>
                  <a:srgbClr val="003399"/>
                </a:solidFill>
                <a:latin typeface="Times New Roman" pitchFamily="18" charset="0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rgbClr val="003399"/>
                </a:solidFill>
                <a:latin typeface="Times New Roman" pitchFamily="18" charset="0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rgbClr val="003399"/>
                </a:solidFill>
                <a:latin typeface="Times New Roman" pitchFamily="18" charset="0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rgbClr val="003399"/>
                </a:solidFill>
                <a:latin typeface="Times New Roman" pitchFamily="18" charset="0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rgbClr val="003399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400" b="1" dirty="0">
                <a:solidFill>
                  <a:srgbClr val="7B7B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ХАНТЫ-МАНСИЙСК   2021</a:t>
            </a:r>
            <a:endParaRPr lang="en-US" altLang="ru-RU" sz="1400" b="1" dirty="0">
              <a:solidFill>
                <a:srgbClr val="7B7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1066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842568" y="260649"/>
            <a:ext cx="5905896" cy="792088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Письменные обращения </a:t>
            </a:r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граждан</a:t>
            </a:r>
            <a:br>
              <a:rPr lang="ru-RU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СМО 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в марте –декабре 2020 г по теме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COVID</a:t>
            </a:r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 19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1556792"/>
            <a:ext cx="83529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Общее количество письменных обращений март-декабрь 2019 - 663  </a:t>
            </a:r>
          </a:p>
          <a:p>
            <a:r>
              <a:rPr lang="ru-RU" dirty="0"/>
              <a:t>Общее количество письменных обращений март-декабрь </a:t>
            </a:r>
            <a:r>
              <a:rPr lang="ru-RU" dirty="0" smtClean="0"/>
              <a:t>2020  -689 (+26)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C00000"/>
                </a:solidFill>
              </a:rPr>
              <a:t>Количество обращений по теме КОВИД  - 51 (7%)</a:t>
            </a:r>
            <a:r>
              <a:rPr lang="ru-RU" dirty="0" smtClean="0"/>
              <a:t>, в том числе:</a:t>
            </a:r>
          </a:p>
          <a:p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Жалобы на оказание медицинской помощи – 32 (63%)</a:t>
            </a:r>
          </a:p>
          <a:p>
            <a:r>
              <a:rPr lang="ru-RU" dirty="0" smtClean="0"/>
              <a:t>в том числе  28  (87%) обоснованных жалоб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4   (13%)  реэкспертиза ТФОМС </a:t>
            </a:r>
          </a:p>
          <a:p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Письменные консультации                              -19  (37%)</a:t>
            </a:r>
          </a:p>
        </p:txBody>
      </p:sp>
    </p:spTree>
    <p:extLst>
      <p:ext uri="{BB962C8B-B14F-4D97-AF65-F5344CB8AC3E}">
        <p14:creationId xmlns:p14="http://schemas.microsoft.com/office/powerpoint/2010/main" val="121550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842568" y="260649"/>
            <a:ext cx="5905896" cy="792088"/>
          </a:xfrm>
        </p:spPr>
        <p:txBody>
          <a:bodyPr/>
          <a:lstStyle/>
          <a:p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Информация о 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пациентах</a:t>
            </a:r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c COVID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 -19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ru-RU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в марте-декабре 2020 года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6273067"/>
              </p:ext>
            </p:extLst>
          </p:nvPr>
        </p:nvGraphicFramePr>
        <p:xfrm>
          <a:off x="107504" y="1124744"/>
          <a:ext cx="446449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1256896"/>
              </p:ext>
            </p:extLst>
          </p:nvPr>
        </p:nvGraphicFramePr>
        <p:xfrm>
          <a:off x="107504" y="3939951"/>
          <a:ext cx="4608512" cy="2918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3171065"/>
              </p:ext>
            </p:extLst>
          </p:nvPr>
        </p:nvGraphicFramePr>
        <p:xfrm>
          <a:off x="4572000" y="1628800"/>
          <a:ext cx="4572000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66675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843808" y="119585"/>
            <a:ext cx="5905896" cy="792088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МО</a:t>
            </a:r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оказывавшие амбулаторно-поликлиническую медицинскую помощь при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COVID 19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в 2020г.</a:t>
            </a: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6299225"/>
              </p:ext>
            </p:extLst>
          </p:nvPr>
        </p:nvGraphicFramePr>
        <p:xfrm>
          <a:off x="107504" y="908720"/>
          <a:ext cx="8928992" cy="594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7504" y="648866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*</a:t>
            </a:r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</a:rPr>
              <a:t>369 в 12 МО</a:t>
            </a:r>
            <a:endParaRPr lang="ru-RU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802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842568" y="260649"/>
            <a:ext cx="5905896" cy="792088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МО</a:t>
            </a:r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оказывавших </a:t>
            </a:r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медицинскую помощь при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COVID 19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 в круглосуточном стационаре </a:t>
            </a:r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в 2020г.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7504" y="648866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*</a:t>
            </a:r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</a:rPr>
              <a:t>17 в 6 МО</a:t>
            </a:r>
            <a:endParaRPr lang="ru-RU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4444108"/>
              </p:ext>
            </p:extLst>
          </p:nvPr>
        </p:nvGraphicFramePr>
        <p:xfrm>
          <a:off x="827584" y="1097518"/>
          <a:ext cx="7488832" cy="5391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43811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842568" y="260649"/>
            <a:ext cx="5905896" cy="792088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МО</a:t>
            </a:r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оказывавших скорую </a:t>
            </a:r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медицинскую помощь при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COVID 19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 в </a:t>
            </a:r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2020г.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7504" y="648866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*</a:t>
            </a:r>
            <a:r>
              <a:rPr lang="ru-RU" sz="1200" dirty="0">
                <a:solidFill>
                  <a:schemeClr val="bg1">
                    <a:lumMod val="50000"/>
                  </a:schemeClr>
                </a:solidFill>
              </a:rPr>
              <a:t>8</a:t>
            </a:r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</a:rPr>
              <a:t> в 3 МО</a:t>
            </a:r>
            <a:endParaRPr lang="ru-RU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7940494"/>
              </p:ext>
            </p:extLst>
          </p:nvPr>
        </p:nvGraphicFramePr>
        <p:xfrm>
          <a:off x="467544" y="1124744"/>
          <a:ext cx="8280920" cy="5363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9745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842568" y="260649"/>
            <a:ext cx="5905896" cy="792088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Результаты ЭКМП по случаям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COVID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 19 </a:t>
            </a:r>
            <a:br>
              <a:rPr lang="ru-RU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март-декабрь 2020 года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902539"/>
              </p:ext>
            </p:extLst>
          </p:nvPr>
        </p:nvGraphicFramePr>
        <p:xfrm>
          <a:off x="35496" y="1484784"/>
          <a:ext cx="9001001" cy="4820490"/>
        </p:xfrm>
        <a:graphic>
          <a:graphicData uri="http://schemas.openxmlformats.org/drawingml/2006/table">
            <a:tbl>
              <a:tblPr/>
              <a:tblGrid>
                <a:gridCol w="1525888">
                  <a:extLst>
                    <a:ext uri="{9D8B030D-6E8A-4147-A177-3AD203B41FA5}">
                      <a16:colId xmlns:a16="http://schemas.microsoft.com/office/drawing/2014/main" xmlns="" val="1385625332"/>
                    </a:ext>
                  </a:extLst>
                </a:gridCol>
                <a:gridCol w="815835">
                  <a:extLst>
                    <a:ext uri="{9D8B030D-6E8A-4147-A177-3AD203B41FA5}">
                      <a16:colId xmlns:a16="http://schemas.microsoft.com/office/drawing/2014/main" xmlns="" val="3956209898"/>
                    </a:ext>
                  </a:extLst>
                </a:gridCol>
                <a:gridCol w="585431">
                  <a:extLst>
                    <a:ext uri="{9D8B030D-6E8A-4147-A177-3AD203B41FA5}">
                      <a16:colId xmlns:a16="http://schemas.microsoft.com/office/drawing/2014/main" xmlns="" val="3523051943"/>
                    </a:ext>
                  </a:extLst>
                </a:gridCol>
                <a:gridCol w="731789">
                  <a:extLst>
                    <a:ext uri="{9D8B030D-6E8A-4147-A177-3AD203B41FA5}">
                      <a16:colId xmlns:a16="http://schemas.microsoft.com/office/drawing/2014/main" xmlns="" val="4157659184"/>
                    </a:ext>
                  </a:extLst>
                </a:gridCol>
                <a:gridCol w="1170862">
                  <a:extLst>
                    <a:ext uri="{9D8B030D-6E8A-4147-A177-3AD203B41FA5}">
                      <a16:colId xmlns:a16="http://schemas.microsoft.com/office/drawing/2014/main" xmlns="" val="3365118871"/>
                    </a:ext>
                  </a:extLst>
                </a:gridCol>
                <a:gridCol w="1317220">
                  <a:extLst>
                    <a:ext uri="{9D8B030D-6E8A-4147-A177-3AD203B41FA5}">
                      <a16:colId xmlns:a16="http://schemas.microsoft.com/office/drawing/2014/main" xmlns="" val="2718664933"/>
                    </a:ext>
                  </a:extLst>
                </a:gridCol>
                <a:gridCol w="1989879">
                  <a:extLst>
                    <a:ext uri="{9D8B030D-6E8A-4147-A177-3AD203B41FA5}">
                      <a16:colId xmlns:a16="http://schemas.microsoft.com/office/drawing/2014/main" xmlns="" val="2161354340"/>
                    </a:ext>
                  </a:extLst>
                </a:gridCol>
                <a:gridCol w="864097">
                  <a:extLst>
                    <a:ext uri="{9D8B030D-6E8A-4147-A177-3AD203B41FA5}">
                      <a16:colId xmlns:a16="http://schemas.microsoft.com/office/drawing/2014/main" xmlns="" val="19645068"/>
                    </a:ext>
                  </a:extLst>
                </a:gridCol>
              </a:tblGrid>
              <a:tr h="1737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Условия оказания МП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Количество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с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лучаев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оказания медицинской помощи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Количество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случаев с летальным исходом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Количество случаев у пациентов, имеющих </a:t>
                      </a:r>
                      <a:r>
                        <a:rPr lang="ru-RU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сопутствующие заболевания 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Количество ЭКМП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том числе  -количество </a:t>
                      </a:r>
                      <a:r>
                        <a:rPr lang="ru-RU" sz="105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ЭКМП по случаям с летальным исходом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Количество нарушений при оказании МП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Количество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нарушений по результатам ЭКМП в связи с летальным исходом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47955510"/>
                  </a:ext>
                </a:extLst>
              </a:tr>
              <a:tr h="8109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Амбулаторная помощь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100 308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 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592 (4,6%)</a:t>
                      </a:r>
                      <a:endParaRPr lang="ru-RU" sz="1600" b="0" i="0" u="none" strike="no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 (100%)</a:t>
                      </a:r>
                      <a:endParaRPr lang="ru-RU" sz="1600" b="0" i="0" u="none" strike="no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BA0000"/>
                          </a:solidFill>
                          <a:effectLst/>
                          <a:latin typeface="Calibri" panose="020F0502020204030204" pitchFamily="34" charset="0"/>
                        </a:rPr>
                        <a:t>30 (0,8%)</a:t>
                      </a:r>
                      <a:endParaRPr lang="ru-RU" sz="1600" b="0" i="0" u="none" strike="noStrike" dirty="0">
                        <a:solidFill>
                          <a:srgbClr val="BA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BA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85715453"/>
                  </a:ext>
                </a:extLst>
              </a:tr>
              <a:tr h="54521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Стационар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16 174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625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370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993  (6,1%)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178 </a:t>
                      </a:r>
                    </a:p>
                    <a:p>
                      <a:pPr algn="ctr" fontAlgn="b"/>
                      <a:r>
                        <a:rPr lang="ru-RU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организовано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100%)</a:t>
                      </a:r>
                      <a:endParaRPr lang="ru-RU" sz="1600" b="0" i="0" u="none" strike="no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BA0000"/>
                          </a:solidFill>
                          <a:effectLst/>
                          <a:latin typeface="Calibri" panose="020F0502020204030204" pitchFamily="34" charset="0"/>
                        </a:rPr>
                        <a:t>110 (11,1%)</a:t>
                      </a:r>
                      <a:endParaRPr lang="ru-RU" sz="1600" b="0" i="0" u="none" strike="noStrike" dirty="0">
                        <a:solidFill>
                          <a:srgbClr val="BA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BA0000"/>
                          </a:solidFill>
                          <a:effectLst/>
                          <a:latin typeface="Calibri" panose="020F0502020204030204" pitchFamily="34" charset="0"/>
                        </a:rPr>
                        <a:t>55 (50%)</a:t>
                      </a:r>
                      <a:endParaRPr lang="ru-RU" sz="1600" b="0" i="0" u="none" strike="noStrike" dirty="0">
                        <a:solidFill>
                          <a:srgbClr val="BA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38427148"/>
                  </a:ext>
                </a:extLst>
              </a:tr>
              <a:tr h="7950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Скорая медицинская помощь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9 972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 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264 (12,7%)</a:t>
                      </a:r>
                      <a:endParaRPr lang="ru-RU" sz="1600" b="0" i="0" u="none" strike="no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 (100%)</a:t>
                      </a:r>
                      <a:endParaRPr lang="ru-RU" sz="1600" b="0" i="0" u="none" strike="no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BA0000"/>
                          </a:solidFill>
                          <a:effectLst/>
                          <a:latin typeface="Calibri" panose="020F0502020204030204" pitchFamily="34" charset="0"/>
                        </a:rPr>
                        <a:t>0 (0%)</a:t>
                      </a:r>
                      <a:endParaRPr lang="ru-RU" sz="1600" b="0" i="0" u="none" strike="noStrike" dirty="0">
                        <a:solidFill>
                          <a:srgbClr val="BA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BA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7188328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ИТОГО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126 454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628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370</a:t>
                      </a: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 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853 (4,6%)</a:t>
                      </a:r>
                      <a:endParaRPr lang="ru-RU" sz="1600" b="0" i="0" u="none" strike="no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181 </a:t>
                      </a:r>
                    </a:p>
                    <a:p>
                      <a:pPr algn="ctr" fontAlgn="b"/>
                      <a:r>
                        <a:rPr lang="ru-RU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организовано 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100%)</a:t>
                      </a:r>
                      <a:endParaRPr lang="ru-RU" sz="1600" b="0" i="0" u="none" strike="no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BA0000"/>
                          </a:solidFill>
                          <a:effectLst/>
                          <a:latin typeface="Calibri" panose="020F0502020204030204" pitchFamily="34" charset="0"/>
                        </a:rPr>
                        <a:t>140 (2,4%)</a:t>
                      </a:r>
                      <a:endParaRPr lang="ru-RU" sz="1600" b="0" i="0" u="none" strike="noStrike" dirty="0">
                        <a:solidFill>
                          <a:srgbClr val="BA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BA0000"/>
                          </a:solidFill>
                          <a:effectLst/>
                          <a:latin typeface="Calibri" panose="020F0502020204030204" pitchFamily="34" charset="0"/>
                        </a:rPr>
                        <a:t>55 (39%)</a:t>
                      </a:r>
                      <a:endParaRPr lang="ru-RU" sz="1600" b="0" i="0" u="none" strike="noStrike" dirty="0">
                        <a:solidFill>
                          <a:srgbClr val="BA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60926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079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2699792" y="393438"/>
            <a:ext cx="6264696" cy="692548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Нарушения по результатам ЭКМП</a:t>
            </a:r>
            <a:br>
              <a:rPr lang="ru-RU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 по случаям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COVID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 19 </a:t>
            </a:r>
            <a:br>
              <a:rPr lang="ru-RU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 март-декабрь 2020 года в условиях круглосуточного стационара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7422127"/>
              </p:ext>
            </p:extLst>
          </p:nvPr>
        </p:nvGraphicFramePr>
        <p:xfrm>
          <a:off x="413792" y="1484784"/>
          <a:ext cx="457200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2775452"/>
              </p:ext>
            </p:extLst>
          </p:nvPr>
        </p:nvGraphicFramePr>
        <p:xfrm>
          <a:off x="4569627" y="1268760"/>
          <a:ext cx="4572000" cy="5080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66992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2843808" y="332656"/>
            <a:ext cx="6192688" cy="692548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Нарушения по результатам ЭКМП</a:t>
            </a:r>
            <a:br>
              <a:rPr lang="ru-RU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 по случаям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COVID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 19 </a:t>
            </a:r>
            <a:br>
              <a:rPr lang="ru-RU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 март-декабрь 2020 года в условиях круглосуточного стационара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024333"/>
              </p:ext>
            </p:extLst>
          </p:nvPr>
        </p:nvGraphicFramePr>
        <p:xfrm>
          <a:off x="323528" y="1628800"/>
          <a:ext cx="8352929" cy="4500243"/>
        </p:xfrm>
        <a:graphic>
          <a:graphicData uri="http://schemas.openxmlformats.org/drawingml/2006/table">
            <a:tbl>
              <a:tblPr/>
              <a:tblGrid>
                <a:gridCol w="3289415">
                  <a:extLst>
                    <a:ext uri="{9D8B030D-6E8A-4147-A177-3AD203B41FA5}">
                      <a16:colId xmlns:a16="http://schemas.microsoft.com/office/drawing/2014/main" xmlns="" val="649910950"/>
                    </a:ext>
                  </a:extLst>
                </a:gridCol>
                <a:gridCol w="1713716">
                  <a:extLst>
                    <a:ext uri="{9D8B030D-6E8A-4147-A177-3AD203B41FA5}">
                      <a16:colId xmlns:a16="http://schemas.microsoft.com/office/drawing/2014/main" xmlns="" val="3939835633"/>
                    </a:ext>
                  </a:extLst>
                </a:gridCol>
                <a:gridCol w="1647584">
                  <a:extLst>
                    <a:ext uri="{9D8B030D-6E8A-4147-A177-3AD203B41FA5}">
                      <a16:colId xmlns:a16="http://schemas.microsoft.com/office/drawing/2014/main" xmlns="" val="177098908"/>
                    </a:ext>
                  </a:extLst>
                </a:gridCol>
                <a:gridCol w="1702214">
                  <a:extLst>
                    <a:ext uri="{9D8B030D-6E8A-4147-A177-3AD203B41FA5}">
                      <a16:colId xmlns:a16="http://schemas.microsoft.com/office/drawing/2014/main" xmlns="" val="232604060"/>
                    </a:ext>
                  </a:extLst>
                </a:gridCol>
              </a:tblGrid>
              <a:tr h="14947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Причины выявленных нарушений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БУ "Нефтеюганская окружная клиническая больница имени В.И. </a:t>
                      </a:r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Яцкив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"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БУ "Сургутская окружная клиническая больница"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БУ "Нижнесортымская участковая больница"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09166216"/>
                  </a:ext>
                </a:extLst>
              </a:tr>
              <a:tr h="99917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Схема лечения не соответствуют требованиям Временных методических рекомендаций по COVID-19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12492333"/>
                  </a:ext>
                </a:extLst>
              </a:tr>
              <a:tr h="124697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период госпитализации не выполнены исследования,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определенные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Временными методическими рекомендациями по COVID-19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84786158"/>
                  </a:ext>
                </a:extLst>
              </a:tr>
              <a:tr h="50356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Несвоевременная консультация пульмонолога, реаниматолога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5170525"/>
                  </a:ext>
                </a:extLst>
              </a:tr>
              <a:tr h="2557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ИТОГО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823" marR="7823" marT="78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04917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0291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842568" y="260649"/>
            <a:ext cx="6193928" cy="792088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Устные обращения </a:t>
            </a:r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граждан</a:t>
            </a:r>
            <a:br>
              <a:rPr lang="ru-RU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СМО в 2019 -2020 гг.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xmlns="" id="{00000000-0008-0000-02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1979152"/>
              </p:ext>
            </p:extLst>
          </p:nvPr>
        </p:nvGraphicFramePr>
        <p:xfrm>
          <a:off x="467544" y="1196752"/>
          <a:ext cx="5760640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82E83F5-53FB-DF40-A25E-642323653856}"/>
              </a:ext>
            </a:extLst>
          </p:cNvPr>
          <p:cNvSpPr txBox="1"/>
          <p:nvPr/>
        </p:nvSpPr>
        <p:spPr>
          <a:xfrm>
            <a:off x="6231552" y="1545037"/>
            <a:ext cx="3059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>
                    <a:lumMod val="65000"/>
                  </a:schemeClr>
                </a:solidFill>
              </a:rPr>
              <a:t>ВСЕГО 26 225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КОВИД -0</a:t>
            </a:r>
            <a:endParaRPr lang="ru-RU" sz="1400" b="1" dirty="0">
              <a:solidFill>
                <a:srgbClr val="C00000"/>
              </a:solidFill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xmlns="" id="{00000000-0008-0000-05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0802816"/>
              </p:ext>
            </p:extLst>
          </p:nvPr>
        </p:nvGraphicFramePr>
        <p:xfrm>
          <a:off x="539552" y="3789040"/>
          <a:ext cx="5544616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19F7A33B-657B-7C4A-B9CD-4E7D861B3626}"/>
              </a:ext>
            </a:extLst>
          </p:cNvPr>
          <p:cNvSpPr txBox="1"/>
          <p:nvPr/>
        </p:nvSpPr>
        <p:spPr>
          <a:xfrm>
            <a:off x="6219016" y="3789040"/>
            <a:ext cx="30598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969BA0"/>
                </a:solidFill>
              </a:rPr>
              <a:t>ВСЕГО 34 </a:t>
            </a:r>
            <a:r>
              <a:rPr lang="ru-RU" sz="1400" dirty="0" smtClean="0">
                <a:solidFill>
                  <a:srgbClr val="969BA0"/>
                </a:solidFill>
              </a:rPr>
              <a:t>602</a:t>
            </a:r>
          </a:p>
          <a:p>
            <a:r>
              <a:rPr lang="ru-RU" sz="1400" dirty="0" smtClean="0">
                <a:solidFill>
                  <a:srgbClr val="969BA0"/>
                </a:solidFill>
              </a:rPr>
              <a:t>ВСЕГО март- декабрь 27 688</a:t>
            </a:r>
            <a:endParaRPr lang="ru-RU" sz="1400" dirty="0">
              <a:solidFill>
                <a:srgbClr val="969BA0"/>
              </a:solidFill>
            </a:endParaRPr>
          </a:p>
          <a:p>
            <a:endParaRPr lang="ru-RU" sz="1400" b="1" dirty="0" smtClean="0">
              <a:solidFill>
                <a:srgbClr val="C00000"/>
              </a:solidFill>
            </a:endParaRPr>
          </a:p>
          <a:p>
            <a:r>
              <a:rPr lang="ru-RU" sz="1400" b="1" dirty="0" smtClean="0">
                <a:solidFill>
                  <a:srgbClr val="C00000"/>
                </a:solidFill>
              </a:rPr>
              <a:t>КОВИД -920 (3,3%)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в том числе 664  (72%)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по организации МП</a:t>
            </a:r>
            <a:endParaRPr lang="ru-RU" sz="1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0413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953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eliosCond" pitchFamily="8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953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eliosCond" pitchFamily="82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4326</TotalTime>
  <Words>515</Words>
  <Application>Microsoft Office PowerPoint</Application>
  <PresentationFormat>Экран (4:3)</PresentationFormat>
  <Paragraphs>131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Arial</vt:lpstr>
      <vt:lpstr>Calibri</vt:lpstr>
      <vt:lpstr>Lucida Sans Unicode</vt:lpstr>
      <vt:lpstr>Times New Roman</vt:lpstr>
      <vt:lpstr>Verdana</vt:lpstr>
      <vt:lpstr>Wingdings</vt:lpstr>
      <vt:lpstr>Wingdings 2</vt:lpstr>
      <vt:lpstr>Wingdings 3</vt:lpstr>
      <vt:lpstr>Открытая</vt:lpstr>
      <vt:lpstr>blank</vt:lpstr>
      <vt:lpstr>Презентация PowerPoint</vt:lpstr>
      <vt:lpstr>Информация о пациентах  c COVID -19  в марте-декабре 2020 года</vt:lpstr>
      <vt:lpstr>МО, оказывавшие амбулаторно-поликлиническую медицинскую помощь при COVID 19 в 2020г.</vt:lpstr>
      <vt:lpstr>МО, оказывавших медицинскую помощь при COVID 19 в круглосуточном стационаре в 2020г.</vt:lpstr>
      <vt:lpstr>МО, оказывавших скорую медицинскую помощь при COVID 19 в 2020г.</vt:lpstr>
      <vt:lpstr>Результаты ЭКМП по случаям COVID 19  март-декабрь 2020 года</vt:lpstr>
      <vt:lpstr>Нарушения по результатам ЭКМП  по случаям COVID 19   март-декабрь 2020 года в условиях круглосуточного стационара</vt:lpstr>
      <vt:lpstr>Нарушения по результатам ЭКМП  по случаям COVID 19   март-декабрь 2020 года в условиях круглосуточного стационара</vt:lpstr>
      <vt:lpstr>Устные обращения граждан СМО в 2019 -2020 гг.</vt:lpstr>
      <vt:lpstr>Письменные обращения граждан СМО в марте –декабре 2020 г по теме COVID 19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Maz_OA</dc:creator>
  <cp:lastModifiedBy>Станиславова Елена Викторовна</cp:lastModifiedBy>
  <cp:revision>250</cp:revision>
  <dcterms:created xsi:type="dcterms:W3CDTF">2015-05-13T10:41:44Z</dcterms:created>
  <dcterms:modified xsi:type="dcterms:W3CDTF">2021-03-25T08:47:01Z</dcterms:modified>
</cp:coreProperties>
</file>