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98" r:id="rId4"/>
  </p:sldMasterIdLst>
  <p:notesMasterIdLst>
    <p:notesMasterId r:id="rId16"/>
  </p:notesMasterIdLst>
  <p:handoutMasterIdLst>
    <p:handoutMasterId r:id="rId17"/>
  </p:handoutMasterIdLst>
  <p:sldIdLst>
    <p:sldId id="1857" r:id="rId5"/>
    <p:sldId id="1927" r:id="rId6"/>
    <p:sldId id="1923" r:id="rId7"/>
    <p:sldId id="1930" r:id="rId8"/>
    <p:sldId id="1928" r:id="rId9"/>
    <p:sldId id="1913" r:id="rId10"/>
    <p:sldId id="1920" r:id="rId11"/>
    <p:sldId id="1929" r:id="rId12"/>
    <p:sldId id="1925" r:id="rId13"/>
    <p:sldId id="1921" r:id="rId14"/>
    <p:sldId id="1866" r:id="rId15"/>
  </p:sldIdLst>
  <p:sldSz cx="12192000" cy="6858000"/>
  <p:notesSz cx="6797675" cy="9928225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133" kern="1200">
        <a:solidFill>
          <a:srgbClr val="002D87"/>
        </a:solidFill>
        <a:latin typeface="Arial" charset="0"/>
        <a:ea typeface="+mn-ea"/>
        <a:cs typeface="+mn-cs"/>
      </a:defRPr>
    </a:lvl1pPr>
    <a:lvl2pPr marL="609585" algn="l" rtl="0" fontAlgn="base">
      <a:spcBef>
        <a:spcPct val="0"/>
      </a:spcBef>
      <a:spcAft>
        <a:spcPct val="0"/>
      </a:spcAft>
      <a:defRPr sz="2133" kern="1200">
        <a:solidFill>
          <a:srgbClr val="002D87"/>
        </a:solidFill>
        <a:latin typeface="Arial" charset="0"/>
        <a:ea typeface="+mn-ea"/>
        <a:cs typeface="+mn-cs"/>
      </a:defRPr>
    </a:lvl2pPr>
    <a:lvl3pPr marL="1219170" algn="l" rtl="0" fontAlgn="base">
      <a:spcBef>
        <a:spcPct val="0"/>
      </a:spcBef>
      <a:spcAft>
        <a:spcPct val="0"/>
      </a:spcAft>
      <a:defRPr sz="2133" kern="1200">
        <a:solidFill>
          <a:srgbClr val="002D87"/>
        </a:solidFill>
        <a:latin typeface="Arial" charset="0"/>
        <a:ea typeface="+mn-ea"/>
        <a:cs typeface="+mn-cs"/>
      </a:defRPr>
    </a:lvl3pPr>
    <a:lvl4pPr marL="1828754" algn="l" rtl="0" fontAlgn="base">
      <a:spcBef>
        <a:spcPct val="0"/>
      </a:spcBef>
      <a:spcAft>
        <a:spcPct val="0"/>
      </a:spcAft>
      <a:defRPr sz="2133" kern="1200">
        <a:solidFill>
          <a:srgbClr val="002D87"/>
        </a:solidFill>
        <a:latin typeface="Arial" charset="0"/>
        <a:ea typeface="+mn-ea"/>
        <a:cs typeface="+mn-cs"/>
      </a:defRPr>
    </a:lvl4pPr>
    <a:lvl5pPr marL="2438339" algn="l" rtl="0" fontAlgn="base">
      <a:spcBef>
        <a:spcPct val="0"/>
      </a:spcBef>
      <a:spcAft>
        <a:spcPct val="0"/>
      </a:spcAft>
      <a:defRPr sz="2133" kern="1200">
        <a:solidFill>
          <a:srgbClr val="002D87"/>
        </a:solidFill>
        <a:latin typeface="Arial" charset="0"/>
        <a:ea typeface="+mn-ea"/>
        <a:cs typeface="+mn-cs"/>
      </a:defRPr>
    </a:lvl5pPr>
    <a:lvl6pPr marL="3047924" algn="l" defTabSz="1219170" rtl="0" eaLnBrk="1" latinLnBrk="0" hangingPunct="1">
      <a:defRPr sz="2133" kern="1200">
        <a:solidFill>
          <a:srgbClr val="002D87"/>
        </a:solidFill>
        <a:latin typeface="Arial" charset="0"/>
        <a:ea typeface="+mn-ea"/>
        <a:cs typeface="+mn-cs"/>
      </a:defRPr>
    </a:lvl6pPr>
    <a:lvl7pPr marL="3657509" algn="l" defTabSz="1219170" rtl="0" eaLnBrk="1" latinLnBrk="0" hangingPunct="1">
      <a:defRPr sz="2133" kern="1200">
        <a:solidFill>
          <a:srgbClr val="002D87"/>
        </a:solidFill>
        <a:latin typeface="Arial" charset="0"/>
        <a:ea typeface="+mn-ea"/>
        <a:cs typeface="+mn-cs"/>
      </a:defRPr>
    </a:lvl7pPr>
    <a:lvl8pPr marL="4267093" algn="l" defTabSz="1219170" rtl="0" eaLnBrk="1" latinLnBrk="0" hangingPunct="1">
      <a:defRPr sz="2133" kern="1200">
        <a:solidFill>
          <a:srgbClr val="002D87"/>
        </a:solidFill>
        <a:latin typeface="Arial" charset="0"/>
        <a:ea typeface="+mn-ea"/>
        <a:cs typeface="+mn-cs"/>
      </a:defRPr>
    </a:lvl8pPr>
    <a:lvl9pPr marL="4876678" algn="l" defTabSz="1219170" rtl="0" eaLnBrk="1" latinLnBrk="0" hangingPunct="1">
      <a:defRPr sz="2133" kern="1200">
        <a:solidFill>
          <a:srgbClr val="002D87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2341" userDrawn="1">
          <p15:clr>
            <a:srgbClr val="A4A3A4"/>
          </p15:clr>
        </p15:guide>
        <p15:guide id="3" pos="151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575" userDrawn="1">
          <p15:clr>
            <a:srgbClr val="A4A3A4"/>
          </p15:clr>
        </p15:guide>
        <p15:guide id="6" pos="75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Федоренко Андрей Сергеевич" initials="ФАС" lastIdx="22" clrIdx="0"/>
  <p:cmAuthor id="1" name="Чувилин Сергей Викторович" initials="ЧСВ" lastIdx="2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7FC"/>
    <a:srgbClr val="000078"/>
    <a:srgbClr val="BFBFBF"/>
    <a:srgbClr val="A6A9C0"/>
    <a:srgbClr val="122364"/>
    <a:srgbClr val="1E0A5A"/>
    <a:srgbClr val="003366"/>
    <a:srgbClr val="00BCB4"/>
    <a:srgbClr val="01397D"/>
    <a:srgbClr val="0033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5942" autoAdjust="0"/>
  </p:normalViewPr>
  <p:slideViewPr>
    <p:cSldViewPr showGuides="1">
      <p:cViewPr varScale="1">
        <p:scale>
          <a:sx n="91" d="100"/>
          <a:sy n="91" d="100"/>
        </p:scale>
        <p:origin x="102" y="114"/>
      </p:cViewPr>
      <p:guideLst>
        <p:guide orient="horz" pos="1011"/>
        <p:guide orient="horz" pos="2341"/>
        <p:guide pos="151"/>
        <p:guide pos="3840"/>
        <p:guide pos="575"/>
        <p:guide pos="7529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>
        <p:scale>
          <a:sx n="75" d="100"/>
          <a:sy n="75" d="100"/>
        </p:scale>
        <p:origin x="2880" y="-3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depthPercent val="70"/>
      <c:rAngAx val="0"/>
      <c:perspective val="0"/>
    </c:view3D>
    <c:floor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backWall>
    <c:plotArea>
      <c:layout>
        <c:manualLayout>
          <c:layoutTarget val="inner"/>
          <c:xMode val="edge"/>
          <c:yMode val="edge"/>
          <c:x val="0"/>
          <c:y val="3.428644463232898E-2"/>
          <c:w val="1"/>
          <c:h val="0.698770758051365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случаев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  <a:contourClr>
                <a:schemeClr val="accent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89-419A-92D8-759EC09561A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89-419A-92D8-759EC09561A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89-419A-92D8-759EC09561A5}"/>
              </c:ext>
            </c:extLst>
          </c:dPt>
          <c:dLbls>
            <c:dLbl>
              <c:idx val="0"/>
              <c:layout>
                <c:manualLayout>
                  <c:x val="0"/>
                  <c:y val="-5.88917615556840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89-419A-92D8-759EC09561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495735041785479E-3"/>
                  <c:y val="-5.2993170250386495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D9AD2C6-A3D5-4D6C-86D3-E696515FE67C}" type="VALUE">
                      <a:rPr lang="en-US" baseline="0">
                        <a:solidFill>
                          <a:schemeClr val="accent1"/>
                        </a:solidFill>
                      </a:rPr>
                      <a:pPr>
                        <a:defRPr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89-419A-92D8-759EC09561A5}"/>
                </c:ext>
                <c:ext xmlns:c15="http://schemas.microsoft.com/office/drawing/2012/chart" uri="{CE6537A1-D6FC-4f65-9D91-7224C49458BB}">
                  <c15:layout>
                    <c:manualLayout>
                      <c:w val="2.5463316575936007E-2"/>
                      <c:h val="4.8710924774836697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  <c:pt idx="3">
                  <c:v>июль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октябрь</c:v>
                </c:pt>
                <c:pt idx="7">
                  <c:v>ноябрь</c:v>
                </c:pt>
                <c:pt idx="8">
                  <c:v>декабрь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</c:v>
                </c:pt>
                <c:pt idx="1">
                  <c:v>43</c:v>
                </c:pt>
                <c:pt idx="2">
                  <c:v>356</c:v>
                </c:pt>
                <c:pt idx="3">
                  <c:v>1867</c:v>
                </c:pt>
                <c:pt idx="4">
                  <c:v>872</c:v>
                </c:pt>
                <c:pt idx="5">
                  <c:v>798</c:v>
                </c:pt>
                <c:pt idx="6">
                  <c:v>2624</c:v>
                </c:pt>
                <c:pt idx="7">
                  <c:v>6274</c:v>
                </c:pt>
                <c:pt idx="8">
                  <c:v>8352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89-419A-92D8-759EC09561A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пациентов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c:spPr>
          <c:invertIfNegative val="0"/>
          <c:dLbls>
            <c:dLbl>
              <c:idx val="8"/>
              <c:layout>
                <c:manualLayout>
                  <c:x val="9.798294016714012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9B5E-4505-8E68-F348284F15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  <c:pt idx="3">
                  <c:v>июль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октябрь</c:v>
                </c:pt>
                <c:pt idx="7">
                  <c:v>ноябрь</c:v>
                </c:pt>
                <c:pt idx="8">
                  <c:v>декабрь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4</c:v>
                </c:pt>
                <c:pt idx="1">
                  <c:v>34</c:v>
                </c:pt>
                <c:pt idx="2">
                  <c:v>243</c:v>
                </c:pt>
                <c:pt idx="3">
                  <c:v>1026</c:v>
                </c:pt>
                <c:pt idx="4">
                  <c:v>507</c:v>
                </c:pt>
                <c:pt idx="5">
                  <c:v>424</c:v>
                </c:pt>
                <c:pt idx="6">
                  <c:v>1495</c:v>
                </c:pt>
                <c:pt idx="7">
                  <c:v>3649</c:v>
                </c:pt>
                <c:pt idx="8">
                  <c:v>4156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11-4FF1-975A-6C858590FB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196528128"/>
        <c:axId val="195522576"/>
        <c:axId val="0"/>
      </c:bar3DChart>
      <c:valAx>
        <c:axId val="19552257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96528128"/>
        <c:crosses val="max"/>
        <c:crossBetween val="between"/>
      </c:valAx>
      <c:catAx>
        <c:axId val="196528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55225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28029574813748"/>
          <c:y val="3.8801244306188198E-2"/>
          <c:w val="0.76050205371705892"/>
          <c:h val="0.74394400622153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89-419A-92D8-759EC09561A5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89-419A-92D8-759EC09561A5}"/>
              </c:ext>
            </c:extLst>
          </c:dPt>
          <c:dPt>
            <c:idx val="2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89-419A-92D8-759EC09561A5}"/>
              </c:ext>
            </c:extLst>
          </c:dPt>
          <c:dLbls>
            <c:dLbl>
              <c:idx val="0"/>
              <c:layout>
                <c:manualLayout>
                  <c:x val="-2.6515177455058048E-2"/>
                  <c:y val="-1.6075223336539612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89-419A-92D8-759EC09561A5}"/>
                </c:ext>
                <c:ext xmlns:c15="http://schemas.microsoft.com/office/drawing/2012/chart" uri="{CE6537A1-D6FC-4f65-9D91-7224C49458BB}">
                  <c15:layout>
                    <c:manualLayout>
                      <c:w val="7.845444709041989E-2"/>
                      <c:h val="8.8918482741683652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3554749955318973E-2"/>
                  <c:y val="4.012712037843748E-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89-419A-92D8-759EC09561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745394094863237E-2"/>
                  <c:y val="-2.342393813881791E-2"/>
                </c:manualLayout>
              </c:layout>
              <c:numFmt formatCode="General" sourceLinked="0"/>
              <c:spPr>
                <a:noFill/>
                <a:ln>
                  <a:solidFill>
                    <a:schemeClr val="bg1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589-419A-92D8-759EC09561A5}"/>
                </c:ext>
                <c:ext xmlns:c15="http://schemas.microsoft.com/office/drawing/2012/chart" uri="{CE6537A1-D6FC-4f65-9D91-7224C49458BB}">
                  <c15:layout>
                    <c:manualLayout>
                      <c:w val="0.11630702489729232"/>
                      <c:h val="0.12559151413731806"/>
                    </c:manualLayout>
                  </c15:layout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1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возраст до 18 лет</c:v>
                </c:pt>
                <c:pt idx="1">
                  <c:v>возраст 18-60 лет</c:v>
                </c:pt>
                <c:pt idx="2">
                  <c:v>возраст 61 год и страше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895</c:v>
                </c:pt>
                <c:pt idx="1">
                  <c:v>6842</c:v>
                </c:pt>
                <c:pt idx="2">
                  <c:v>1826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89-419A-92D8-759EC09561A5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88807523801705E-2"/>
          <c:y val="0.81975447172536386"/>
          <c:w val="0.39183689734956989"/>
          <c:h val="0.180245528274636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08201519275636"/>
          <c:y val="9.7272619426466821E-3"/>
          <c:w val="0.82184780077708264"/>
          <c:h val="0.800382222488099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93-45F7-98DA-8B342E16A80F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93-45F7-98DA-8B342E16A80F}"/>
              </c:ext>
            </c:extLst>
          </c:dPt>
          <c:dPt>
            <c:idx val="2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F93-45F7-98DA-8B342E16A80F}"/>
              </c:ext>
            </c:extLst>
          </c:dPt>
          <c:dLbls>
            <c:dLbl>
              <c:idx val="0"/>
              <c:layout>
                <c:manualLayout>
                  <c:x val="-0.15712472741327826"/>
                  <c:y val="-8.4987605317502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F93-45F7-98DA-8B342E16A80F}"/>
                </c:ext>
                <c:ext xmlns:c15="http://schemas.microsoft.com/office/drawing/2012/chart" uri="{CE6537A1-D6FC-4f65-9D91-7224C49458BB}">
                  <c15:layout>
                    <c:manualLayout>
                      <c:w val="0.1288242278635707"/>
                      <c:h val="6.500407675983271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7.7161565381624261E-2"/>
                  <c:y val="6.57648208579461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F93-45F7-98DA-8B342E16A8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537294797932505"/>
                  <c:y val="0.180007983216485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71F4E91-5BF1-42E9-890C-2C81AC4333C7}" type="CATEGORYNAME">
                      <a:rPr lang="ru-RU">
                        <a:solidFill>
                          <a:schemeClr val="tx1"/>
                        </a:solidFill>
                      </a:rPr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noFill/>
                <a:ln>
                  <a:solidFill>
                    <a:schemeClr val="bg1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F93-45F7-98DA-8B342E16A80F}"/>
                </c:ext>
                <c:ext xmlns:c15="http://schemas.microsoft.com/office/drawing/2012/chart" uri="{CE6537A1-D6FC-4f65-9D91-7224C49458BB}">
                  <c15:layout>
                    <c:manualLayout>
                      <c:w val="0.31684525132128177"/>
                      <c:h val="8.891864935649646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4553</c:v>
                </c:pt>
                <c:pt idx="1">
                  <c:v>5010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F93-45F7-98DA-8B342E16A80F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923354076037616"/>
          <c:y val="0.91440534385068328"/>
          <c:w val="0.57030450524173748"/>
          <c:h val="6.52443531915257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depthPercent val="70"/>
      <c:rAngAx val="0"/>
      <c:perspective val="0"/>
    </c:view3D>
    <c:floor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backWall>
    <c:plotArea>
      <c:layout>
        <c:manualLayout>
          <c:layoutTarget val="inner"/>
          <c:xMode val="edge"/>
          <c:yMode val="edge"/>
          <c:x val="0"/>
          <c:y val="3.4286495400293215E-2"/>
          <c:w val="1"/>
          <c:h val="0.698770758051365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АПП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  <a:contourClr>
                <a:schemeClr val="accent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89-419A-92D8-759EC09561A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89-419A-92D8-759EC09561A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89-419A-92D8-759EC09561A5}"/>
              </c:ext>
            </c:extLst>
          </c:dPt>
          <c:dLbls>
            <c:dLbl>
              <c:idx val="0"/>
              <c:layout>
                <c:manualLayout>
                  <c:x val="2.4495735041785479E-3"/>
                  <c:y val="-4.5428454077493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89-419A-92D8-759EC09561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495735041785479E-3"/>
                  <c:y val="-5.6117502095726739E-2"/>
                </c:manualLayout>
              </c:layout>
              <c:tx>
                <c:rich>
                  <a:bodyPr/>
                  <a:lstStyle/>
                  <a:p>
                    <a:fld id="{9D9AD2C6-A3D5-4D6C-86D3-E696515FE67C}" type="VALUE">
                      <a:rPr lang="en-US" baseline="0">
                        <a:solidFill>
                          <a:schemeClr val="accent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89-419A-92D8-759EC09561A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ЭКМП</c:v>
                </c:pt>
                <c:pt idx="1">
                  <c:v>Дефектные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170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89-419A-92D8-759EC09561A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КС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ЭКМП</c:v>
                </c:pt>
                <c:pt idx="1">
                  <c:v>Дефектные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109</c:v>
                </c:pt>
                <c:pt idx="1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11-4FF1-975A-6C858590FBF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55DA8636-9D66-417A-A443-E42C10478B3B}" type="VALUE">
                      <a:rPr lang="en-US" baseline="0">
                        <a:solidFill>
                          <a:schemeClr val="accent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E11-4FF1-975A-6C858590FBFE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80F068FF-F09E-40B0-BD60-0C636196240F}" type="VALUE">
                      <a:rPr lang="en-US" baseline="0">
                        <a:solidFill>
                          <a:schemeClr val="accent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E11-4FF1-975A-6C858590FBFE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ЭКМП</c:v>
                </c:pt>
                <c:pt idx="1">
                  <c:v>Дефектные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127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E11-4FF1-975A-6C858590FB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39796144"/>
        <c:axId val="471772160"/>
        <c:axId val="0"/>
      </c:bar3DChart>
      <c:valAx>
        <c:axId val="47177216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39796144"/>
        <c:crosses val="max"/>
        <c:crossBetween val="between"/>
      </c:valAx>
      <c:catAx>
        <c:axId val="239796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1772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936777472256173"/>
          <c:y val="0.93001812434783937"/>
          <c:w val="0.36003966380278729"/>
          <c:h val="6.9981875652160658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depthPercent val="70"/>
      <c:rAngAx val="0"/>
      <c:perspective val="0"/>
    </c:view3D>
    <c:floor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backWall>
    <c:plotArea>
      <c:layout>
        <c:manualLayout>
          <c:layoutTarget val="inner"/>
          <c:xMode val="edge"/>
          <c:yMode val="edge"/>
          <c:x val="0"/>
          <c:y val="2.302876512538796E-2"/>
          <c:w val="1"/>
          <c:h val="0.698770758051365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  <a:contourClr>
                <a:schemeClr val="accent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89-419A-92D8-759EC09561A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589-419A-92D8-759EC09561A5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89-419A-92D8-759EC09561A5}"/>
              </c:ext>
            </c:extLst>
          </c:dPt>
          <c:dLbls>
            <c:dLbl>
              <c:idx val="0"/>
              <c:layout>
                <c:manualLayout>
                  <c:x val="-4.4908328791760334E-17"/>
                  <c:y val="-6.4668824676046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89-419A-92D8-759EC09561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8991470083570958E-3"/>
                  <c:y val="-6.8944359717607137E-2"/>
                </c:manualLayout>
              </c:layout>
              <c:tx>
                <c:rich>
                  <a:bodyPr/>
                  <a:lstStyle/>
                  <a:p>
                    <a:fld id="{9D9AD2C6-A3D5-4D6C-86D3-E696515FE67C}" type="VALUE">
                      <a:rPr lang="en-US" baseline="0">
                        <a:solidFill>
                          <a:schemeClr val="accent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89-419A-92D8-759EC09561A5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Летальные случаи</c:v>
                </c:pt>
                <c:pt idx="1">
                  <c:v>Проведено ЭКМП</c:v>
                </c:pt>
                <c:pt idx="2">
                  <c:v>Дефектные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113</c:v>
                </c:pt>
                <c:pt idx="1">
                  <c:v>63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89-419A-92D8-759EC09561A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39797320"/>
        <c:axId val="239796536"/>
        <c:axId val="0"/>
      </c:bar3DChart>
      <c:valAx>
        <c:axId val="23979653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39797320"/>
        <c:crosses val="max"/>
        <c:crossBetween val="between"/>
      </c:valAx>
      <c:catAx>
        <c:axId val="239797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97965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depthPercent val="70"/>
      <c:rAngAx val="0"/>
      <c:perspective val="0"/>
    </c:view3D>
    <c:floor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backWall>
    <c:plotArea>
      <c:layout>
        <c:manualLayout>
          <c:layoutTarget val="inner"/>
          <c:xMode val="edge"/>
          <c:yMode val="edge"/>
          <c:x val="0"/>
          <c:y val="3.428644463232898E-2"/>
          <c:w val="1"/>
          <c:h val="0.698770758051365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случаев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3500" h="63500"/>
              <a:bevelB w="63500" h="63500"/>
              <a:contourClr>
                <a:schemeClr val="accent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822-486B-A906-BAC8C412E53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822-486B-A906-BAC8C412E53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  <a:contourClr>
                  <a:schemeClr val="accen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822-486B-A906-BAC8C412E53F}"/>
              </c:ext>
            </c:extLst>
          </c:dPt>
          <c:dLbls>
            <c:dLbl>
              <c:idx val="0"/>
              <c:layout>
                <c:manualLayout>
                  <c:x val="0"/>
                  <c:y val="-5.88917615556840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822-486B-A906-BAC8C412E53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495735041785479E-3"/>
                  <c:y val="-5.2993170250386495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D9AD2C6-A3D5-4D6C-86D3-E696515FE67C}" type="VALUE">
                      <a:rPr lang="en-US" baseline="0">
                        <a:solidFill>
                          <a:schemeClr val="accent1"/>
                        </a:solidFill>
                      </a:rPr>
                      <a:pPr>
                        <a:defRPr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822-486B-A906-BAC8C412E53F}"/>
                </c:ext>
                <c:ext xmlns:c15="http://schemas.microsoft.com/office/drawing/2012/chart" uri="{CE6537A1-D6FC-4f65-9D91-7224C49458BB}">
                  <c15:layout>
                    <c:manualLayout>
                      <c:w val="2.5463316575936007E-2"/>
                      <c:h val="4.8710924774836697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  <c:pt idx="3">
                  <c:v>июль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октябрь</c:v>
                </c:pt>
                <c:pt idx="7">
                  <c:v>ноябрь</c:v>
                </c:pt>
                <c:pt idx="8">
                  <c:v>декабрь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</c:v>
                </c:pt>
                <c:pt idx="1">
                  <c:v>6</c:v>
                </c:pt>
                <c:pt idx="2">
                  <c:v>12</c:v>
                </c:pt>
                <c:pt idx="3">
                  <c:v>8</c:v>
                </c:pt>
                <c:pt idx="4">
                  <c:v>5</c:v>
                </c:pt>
                <c:pt idx="5">
                  <c:v>8</c:v>
                </c:pt>
                <c:pt idx="6">
                  <c:v>31</c:v>
                </c:pt>
                <c:pt idx="7">
                  <c:v>38</c:v>
                </c:pt>
                <c:pt idx="8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822-486B-A906-BAC8C412E5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471918128"/>
        <c:axId val="471918520"/>
        <c:axId val="0"/>
      </c:bar3DChart>
      <c:valAx>
        <c:axId val="47191852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471918128"/>
        <c:crosses val="max"/>
        <c:crossBetween val="between"/>
      </c:valAx>
      <c:catAx>
        <c:axId val="471918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19185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8"/>
            <a:ext cx="2945862" cy="4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t" anchorCtr="0" compatLnSpc="1">
            <a:prstTxWarp prst="textNoShape">
              <a:avLst/>
            </a:prstTxWarp>
          </a:bodyPr>
          <a:lstStyle>
            <a:lvl1pPr defTabSz="932758">
              <a:lnSpc>
                <a:spcPct val="140000"/>
              </a:lnSpc>
              <a:defRPr sz="12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065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5" y="8"/>
            <a:ext cx="2945862" cy="4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t" anchorCtr="0" compatLnSpc="1">
            <a:prstTxWarp prst="textNoShape">
              <a:avLst/>
            </a:prstTxWarp>
          </a:bodyPr>
          <a:lstStyle>
            <a:lvl1pPr algn="r" defTabSz="932758">
              <a:lnSpc>
                <a:spcPct val="140000"/>
              </a:lnSpc>
              <a:defRPr sz="12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066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822"/>
            <a:ext cx="2945862" cy="4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b" anchorCtr="0" compatLnSpc="1">
            <a:prstTxWarp prst="textNoShape">
              <a:avLst/>
            </a:prstTxWarp>
          </a:bodyPr>
          <a:lstStyle>
            <a:lvl1pPr defTabSz="932758">
              <a:lnSpc>
                <a:spcPct val="140000"/>
              </a:lnSpc>
              <a:defRPr sz="12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066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5" y="9430822"/>
            <a:ext cx="2945862" cy="4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b" anchorCtr="0" compatLnSpc="1">
            <a:prstTxWarp prst="textNoShape">
              <a:avLst/>
            </a:prstTxWarp>
          </a:bodyPr>
          <a:lstStyle>
            <a:lvl1pPr algn="r" defTabSz="932758">
              <a:lnSpc>
                <a:spcPct val="140000"/>
              </a:lnSpc>
              <a:defRPr sz="12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5E0CBE16-ED48-4A35-8274-C659DCEB1B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946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8"/>
            <a:ext cx="2945862" cy="4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t" anchorCtr="0" compatLnSpc="1">
            <a:prstTxWarp prst="textNoShape">
              <a:avLst/>
            </a:prstTxWarp>
          </a:bodyPr>
          <a:lstStyle>
            <a:lvl1pPr defTabSz="932758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969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5" y="8"/>
            <a:ext cx="2945862" cy="4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t" anchorCtr="0" compatLnSpc="1">
            <a:prstTxWarp prst="textNoShape">
              <a:avLst/>
            </a:prstTxWarp>
          </a:bodyPr>
          <a:lstStyle>
            <a:lvl1pPr algn="r" defTabSz="932758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43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5" y="4716956"/>
            <a:ext cx="5438748" cy="446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970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274"/>
            <a:ext cx="2945862" cy="4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b" anchorCtr="0" compatLnSpc="1">
            <a:prstTxWarp prst="textNoShape">
              <a:avLst/>
            </a:prstTxWarp>
          </a:bodyPr>
          <a:lstStyle>
            <a:lvl1pPr defTabSz="932758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970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5" y="9429274"/>
            <a:ext cx="2945862" cy="4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11" tIns="46655" rIns="93311" bIns="46655" numCol="1" anchor="b" anchorCtr="0" compatLnSpc="1">
            <a:prstTxWarp prst="textNoShape">
              <a:avLst/>
            </a:prstTxWarp>
          </a:bodyPr>
          <a:lstStyle>
            <a:lvl1pPr algn="r" defTabSz="932758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51B9C2E-B4C7-4F50-B7BB-B50D27B5CE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1610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8308E7D-CE6D-4B6E-A2F4-71F08373565F}" type="slidenum">
              <a:rPr lang="ru-RU" altLang="ru-RU" smtClean="0">
                <a:solidFill>
                  <a:srgbClr val="000000"/>
                </a:solidFill>
              </a:rPr>
              <a:pPr/>
              <a:t>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88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8308E7D-CE6D-4B6E-A2F4-71F08373565F}" type="slidenum">
              <a:rPr lang="ru-RU" altLang="ru-RU" smtClean="0">
                <a:solidFill>
                  <a:srgbClr val="000000"/>
                </a:solidFill>
              </a:rPr>
              <a:pPr/>
              <a:t>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84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8308E7D-CE6D-4B6E-A2F4-71F08373565F}" type="slidenum">
              <a:rPr lang="ru-RU" altLang="ru-RU" smtClean="0">
                <a:solidFill>
                  <a:srgbClr val="000000"/>
                </a:solidFill>
              </a:rPr>
              <a:pPr/>
              <a:t>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39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 bwMode="auto">
          <a:xfrm>
            <a:off x="0" y="1"/>
            <a:ext cx="12192000" cy="6912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110400" rIns="121920" bIns="624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33" b="0" i="0" u="none" strike="noStrike" cap="none" normalizeH="0" baseline="0">
              <a:ln>
                <a:noFill/>
              </a:ln>
              <a:solidFill>
                <a:srgbClr val="002D87"/>
              </a:solidFill>
              <a:effectLst/>
              <a:latin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3" y="5253203"/>
            <a:ext cx="4741515" cy="96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07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+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1821" y="404664"/>
            <a:ext cx="10210683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2800"/>
              </a:lnSpc>
              <a:defRPr sz="2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idx="12"/>
          </p:nvPr>
        </p:nvSpPr>
        <p:spPr bwMode="auto">
          <a:xfrm>
            <a:off x="415461" y="1307430"/>
            <a:ext cx="5034749" cy="471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</a:t>
            </a:r>
            <a:r>
              <a:rPr lang="ru-RU" dirty="0" smtClean="0"/>
              <a:t>текста</a:t>
            </a:r>
            <a:endParaRPr lang="ru-RU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471576" y="1295401"/>
            <a:ext cx="4958424" cy="4725988"/>
          </a:xfrm>
          <a:prstGeom prst="rect">
            <a:avLst/>
          </a:prstGeom>
        </p:spPr>
        <p:txBody>
          <a:bodyPr vert="horz"/>
          <a:lstStyle>
            <a:lvl1pPr>
              <a:defRPr sz="1200"/>
            </a:lvl1pPr>
          </a:lstStyle>
          <a:p>
            <a:r>
              <a:rPr lang="en-US" dirty="0"/>
              <a:t>     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16" y="6367107"/>
            <a:ext cx="1261661" cy="25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31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81861" y="404664"/>
            <a:ext cx="10210683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2800"/>
              </a:lnSpc>
              <a:defRPr sz="2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6449484" y="1307430"/>
            <a:ext cx="4961104" cy="471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</a:t>
            </a:r>
            <a:r>
              <a:rPr lang="ru-RU" dirty="0" smtClean="0"/>
              <a:t>текста</a:t>
            </a:r>
            <a:endParaRPr lang="ru-RU" dirty="0"/>
          </a:p>
        </p:txBody>
      </p:sp>
      <p:sp>
        <p:nvSpPr>
          <p:cNvPr id="12" name="Rectangle 4"/>
          <p:cNvSpPr>
            <a:spLocks noGrp="1" noChangeArrowheads="1"/>
          </p:cNvSpPr>
          <p:nvPr>
            <p:ph idx="12"/>
          </p:nvPr>
        </p:nvSpPr>
        <p:spPr bwMode="auto">
          <a:xfrm>
            <a:off x="775502" y="1307430"/>
            <a:ext cx="5034749" cy="471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</a:t>
            </a:r>
            <a:r>
              <a:rPr lang="ru-RU" dirty="0" smtClean="0"/>
              <a:t>текста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38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оборо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819" y="936785"/>
            <a:ext cx="3168351" cy="316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02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оборот бела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 bwMode="auto">
          <a:xfrm>
            <a:off x="0" y="0"/>
            <a:ext cx="12192000" cy="7200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110400" rIns="121920" bIns="624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33" b="0" i="0" u="none" strike="noStrike" cap="none" normalizeH="0" baseline="0">
              <a:ln>
                <a:noFill/>
              </a:ln>
              <a:solidFill>
                <a:srgbClr val="002D87"/>
              </a:solidFill>
              <a:effectLst/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819" y="932723"/>
            <a:ext cx="316835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11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94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 бела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70" y="5254706"/>
            <a:ext cx="4726801" cy="9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20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белы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  <p:sp>
        <p:nvSpPr>
          <p:cNvPr id="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1850" y="404664"/>
            <a:ext cx="11510799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2800"/>
              </a:lnSpc>
              <a:defRPr sz="2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1231259" y="6381749"/>
            <a:ext cx="960967" cy="476251"/>
          </a:xfrm>
          <a:ln/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8640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еры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 bwMode="auto">
          <a:xfrm>
            <a:off x="0" y="0"/>
            <a:ext cx="12192000" cy="6876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110400" rIns="121920" bIns="624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33" b="0" i="0" u="none" strike="noStrike" cap="none" normalizeH="0" baseline="0">
              <a:ln>
                <a:noFill/>
              </a:ln>
              <a:solidFill>
                <a:srgbClr val="002D87"/>
              </a:solidFill>
              <a:effectLst/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1231259" y="6381749"/>
            <a:ext cx="960967" cy="476251"/>
          </a:xfrm>
          <a:ln/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1850" y="404664"/>
            <a:ext cx="11510799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2800"/>
              </a:lnSpc>
              <a:defRPr sz="2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23615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аттер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403" y="5639804"/>
            <a:ext cx="6085804" cy="9220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60" y="6367107"/>
            <a:ext cx="1273052" cy="25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1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аттер снизу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403" y="5639804"/>
            <a:ext cx="6085804" cy="9220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1231259" y="6381749"/>
            <a:ext cx="960967" cy="476251"/>
          </a:xfrm>
          <a:ln/>
        </p:spPr>
        <p:txBody>
          <a:bodyPr/>
          <a:lstStyle>
            <a:lvl1pPr>
              <a:defRPr sz="1200" b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1850" y="404664"/>
            <a:ext cx="11510799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2800"/>
              </a:lnSpc>
              <a:defRPr sz="2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05261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на выл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-48683" y="2"/>
            <a:ext cx="12289365" cy="6857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 dirty="0"/>
              <a:t>   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32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1" cy="3429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 dirty="0"/>
              <a:t>   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200" b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67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ноутбу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xmlns="" id="{79D29894-9CFE-594F-99B2-B530DB8F71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692696"/>
            <a:ext cx="9309112" cy="5465762"/>
          </a:xfrm>
          <a:prstGeom prst="rect">
            <a:avLst/>
          </a:prstGeom>
        </p:spPr>
      </p:pic>
      <p:sp>
        <p:nvSpPr>
          <p:cNvPr id="7" name="Picture Placeholder 4">
            <a:extLst>
              <a:ext uri="{FF2B5EF4-FFF2-40B4-BE49-F238E27FC236}">
                <a16:creationId xmlns:a16="http://schemas.microsoft.com/office/drawing/2014/main" xmlns="" id="{1965AAD4-244C-F046-AE4B-710B584B7E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63952" y="1052736"/>
            <a:ext cx="7056784" cy="441937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1962" y="481073"/>
            <a:ext cx="3979862" cy="54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2900"/>
              </a:lnSpc>
              <a:defRPr sz="2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531962" y="1232756"/>
            <a:ext cx="3974828" cy="353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0" fontAlgn="base" latinLnBrk="0" hangingPunct="0">
              <a:lnSpc>
                <a:spcPts val="13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200"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Текст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текст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r>
              <a:rPr lang="ru-RU" dirty="0" smtClean="0"/>
              <a:t> </a:t>
            </a:r>
            <a:r>
              <a:rPr lang="ru-RU" dirty="0" err="1" smtClean="0"/>
              <a:t>текст</a:t>
            </a:r>
            <a:endParaRPr lang="ru-RU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lvl="0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51" y="6367107"/>
            <a:ext cx="1261661" cy="25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01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17"/>
            </p:custDataLst>
            <p:extLst/>
          </p:nvPr>
        </p:nvGraphicFramePr>
        <p:xfrm>
          <a:off x="2222" y="176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943" name="Слайд think-cell" r:id="rId18" imgW="270" imgH="270" progId="TCLayout.ActiveDocument.1">
                  <p:embed/>
                </p:oleObj>
              </mc:Choice>
              <mc:Fallback>
                <p:oleObj name="Слайд think-cell" r:id="rId18" imgW="270" imgH="270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22" y="176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371" y="620688"/>
            <a:ext cx="11521541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58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231259" y="6381749"/>
            <a:ext cx="960967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solidFill>
                  <a:srgbClr val="003366"/>
                </a:solidFill>
                <a:latin typeface="Arial" charset="0"/>
              </a:defRPr>
            </a:lvl1pPr>
          </a:lstStyle>
          <a:p>
            <a:pPr>
              <a:defRPr/>
            </a:pPr>
            <a:fld id="{0187C0F9-EB67-409E-AE5E-91248E26C83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829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7" r:id="rId1"/>
    <p:sldLayoutId id="2147484649" r:id="rId2"/>
    <p:sldLayoutId id="2147484614" r:id="rId3"/>
    <p:sldLayoutId id="2147484641" r:id="rId4"/>
    <p:sldLayoutId id="2147484618" r:id="rId5"/>
    <p:sldLayoutId id="2147484615" r:id="rId6"/>
    <p:sldLayoutId id="2147484634" r:id="rId7"/>
    <p:sldLayoutId id="2147484638" r:id="rId8"/>
    <p:sldLayoutId id="2147484635" r:id="rId9"/>
    <p:sldLayoutId id="2147484626" r:id="rId10"/>
    <p:sldLayoutId id="2147484628" r:id="rId11"/>
    <p:sldLayoutId id="2147484645" r:id="rId12"/>
    <p:sldLayoutId id="2147484651" r:id="rId13"/>
    <p:sldLayoutId id="214748465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000099"/>
          </a:solidFill>
          <a:latin typeface="Arial" charset="0"/>
        </a:defRPr>
      </a:lvl9pPr>
    </p:titleStyle>
    <p:bodyStyle>
      <a:lvl1pPr marL="711182" indent="-711182" algn="l" rtl="0" eaLnBrk="0" fontAlgn="base" hangingPunct="0">
        <a:spcBef>
          <a:spcPct val="20000"/>
        </a:spcBef>
        <a:spcAft>
          <a:spcPct val="0"/>
        </a:spcAft>
        <a:buAutoNum type="arabicPeriod"/>
        <a:defRPr sz="1867">
          <a:solidFill>
            <a:srgbClr val="003366"/>
          </a:solidFill>
          <a:latin typeface="+mn-lt"/>
          <a:ea typeface="+mn-ea"/>
          <a:cs typeface="+mn-cs"/>
        </a:defRPr>
      </a:lvl1pPr>
      <a:lvl2pPr marL="1219170" indent="-609585" algn="l" rtl="0" eaLnBrk="0" fontAlgn="base" hangingPunct="0">
        <a:spcBef>
          <a:spcPct val="20000"/>
        </a:spcBef>
        <a:spcAft>
          <a:spcPct val="0"/>
        </a:spcAft>
        <a:buChar char="–"/>
        <a:defRPr sz="1867">
          <a:solidFill>
            <a:srgbClr val="003366"/>
          </a:solidFill>
          <a:latin typeface="+mn-lt"/>
        </a:defRPr>
      </a:lvl2pPr>
      <a:lvl3pPr marL="1727157" indent="-507987" algn="l" rtl="0" eaLnBrk="0" fontAlgn="base" hangingPunct="0">
        <a:spcBef>
          <a:spcPct val="20000"/>
        </a:spcBef>
        <a:spcAft>
          <a:spcPct val="0"/>
        </a:spcAft>
        <a:buChar char="•"/>
        <a:defRPr sz="1867">
          <a:solidFill>
            <a:srgbClr val="003366"/>
          </a:solidFill>
          <a:latin typeface="+mn-lt"/>
        </a:defRPr>
      </a:lvl3pPr>
      <a:lvl4pPr marL="2336742" indent="-507987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867">
          <a:solidFill>
            <a:srgbClr val="003366"/>
          </a:solidFill>
          <a:latin typeface="+mn-lt"/>
        </a:defRPr>
      </a:lvl4pPr>
      <a:lvl5pPr marL="2844729" indent="-406390" algn="l" rtl="0" eaLnBrk="0" fontAlgn="base" hangingPunct="0">
        <a:spcBef>
          <a:spcPct val="20000"/>
        </a:spcBef>
        <a:spcAft>
          <a:spcPct val="0"/>
        </a:spcAft>
        <a:buChar char="»"/>
        <a:defRPr sz="1867">
          <a:solidFill>
            <a:srgbClr val="003366"/>
          </a:solidFill>
          <a:latin typeface="+mn-lt"/>
        </a:defRPr>
      </a:lvl5pPr>
      <a:lvl6pPr marL="3454314" indent="-406390" algn="l" rtl="0" eaLnBrk="1" fontAlgn="base" hangingPunct="1">
        <a:spcBef>
          <a:spcPct val="20000"/>
        </a:spcBef>
        <a:spcAft>
          <a:spcPct val="0"/>
        </a:spcAft>
        <a:buChar char="»"/>
        <a:defRPr sz="2133">
          <a:solidFill>
            <a:srgbClr val="002D87"/>
          </a:solidFill>
          <a:latin typeface="+mn-lt"/>
        </a:defRPr>
      </a:lvl6pPr>
      <a:lvl7pPr marL="4063898" indent="-406390" algn="l" rtl="0" eaLnBrk="1" fontAlgn="base" hangingPunct="1">
        <a:spcBef>
          <a:spcPct val="20000"/>
        </a:spcBef>
        <a:spcAft>
          <a:spcPct val="0"/>
        </a:spcAft>
        <a:buChar char="»"/>
        <a:defRPr sz="2133">
          <a:solidFill>
            <a:srgbClr val="002D87"/>
          </a:solidFill>
          <a:latin typeface="+mn-lt"/>
        </a:defRPr>
      </a:lvl7pPr>
      <a:lvl8pPr marL="4673483" indent="-406390" algn="l" rtl="0" eaLnBrk="1" fontAlgn="base" hangingPunct="1">
        <a:spcBef>
          <a:spcPct val="20000"/>
        </a:spcBef>
        <a:spcAft>
          <a:spcPct val="0"/>
        </a:spcAft>
        <a:buChar char="»"/>
        <a:defRPr sz="2133">
          <a:solidFill>
            <a:srgbClr val="002D87"/>
          </a:solidFill>
          <a:latin typeface="+mn-lt"/>
        </a:defRPr>
      </a:lvl8pPr>
      <a:lvl9pPr marL="5283068" indent="-406390" algn="l" rtl="0" eaLnBrk="1" fontAlgn="base" hangingPunct="1">
        <a:spcBef>
          <a:spcPct val="20000"/>
        </a:spcBef>
        <a:spcAft>
          <a:spcPct val="0"/>
        </a:spcAft>
        <a:buChar char="»"/>
        <a:defRPr sz="2133">
          <a:solidFill>
            <a:srgbClr val="002D87"/>
          </a:solidFill>
          <a:latin typeface="+mn-lt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gaz.ru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2"/>
          <p:cNvSpPr txBox="1">
            <a:spLocks/>
          </p:cNvSpPr>
          <p:nvPr/>
        </p:nvSpPr>
        <p:spPr>
          <a:xfrm>
            <a:off x="6905259" y="836712"/>
            <a:ext cx="4824536" cy="2388884"/>
          </a:xfrm>
          <a:prstGeom prst="rect">
            <a:avLst/>
          </a:prstGeom>
        </p:spPr>
        <p:txBody>
          <a:bodyPr vert="horz" lIns="103900" tIns="51951" rIns="103900" bIns="51951" rtlCol="0" anchor="ctr">
            <a:noAutofit/>
          </a:bodyPr>
          <a:lstStyle>
            <a:lvl1pPr algn="l" defTabSz="779252" rtl="0" eaLnBrk="1" latinLnBrk="0" hangingPunct="1">
              <a:spcBef>
                <a:spcPct val="0"/>
              </a:spcBef>
              <a:buNone/>
              <a:defRPr sz="1700" kern="1200">
                <a:solidFill>
                  <a:srgbClr val="003D7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66255" y="5445224"/>
            <a:ext cx="35635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FF00"/>
                </a:solidFill>
              </a:rPr>
              <a:t>Е</a:t>
            </a:r>
            <a:r>
              <a:rPr lang="ru-RU" sz="1400" dirty="0">
                <a:solidFill>
                  <a:srgbClr val="FFFF00"/>
                </a:solidFill>
              </a:rPr>
              <a:t>. В. Руссу </a:t>
            </a:r>
            <a:endParaRPr lang="ru-RU" sz="1400" dirty="0" smtClean="0">
              <a:solidFill>
                <a:srgbClr val="FFFF00"/>
              </a:solidFill>
            </a:endParaRPr>
          </a:p>
          <a:p>
            <a:r>
              <a:rPr lang="ru-RU" sz="1400" dirty="0" smtClean="0">
                <a:solidFill>
                  <a:srgbClr val="FFFF00"/>
                </a:solidFill>
              </a:rPr>
              <a:t>Исполнительный директор</a:t>
            </a:r>
            <a:endParaRPr lang="ru-RU" sz="1400" dirty="0">
              <a:solidFill>
                <a:srgbClr val="FFFF00"/>
              </a:solidFill>
            </a:endParaRPr>
          </a:p>
          <a:p>
            <a:r>
              <a:rPr lang="ru-RU" sz="1400" dirty="0">
                <a:solidFill>
                  <a:srgbClr val="FFFF00"/>
                </a:solidFill>
              </a:rPr>
              <a:t>Югорский филиал</a:t>
            </a:r>
            <a:br>
              <a:rPr lang="ru-RU" sz="1400" dirty="0">
                <a:solidFill>
                  <a:srgbClr val="FFFF00"/>
                </a:solidFill>
              </a:rPr>
            </a:br>
            <a:r>
              <a:rPr lang="ru-RU" sz="1400" dirty="0">
                <a:solidFill>
                  <a:srgbClr val="FFFF00"/>
                </a:solidFill>
              </a:rPr>
              <a:t>АО «Страховая компания «СОГАЗ-Мед»</a:t>
            </a:r>
          </a:p>
          <a:p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5360" y="764704"/>
            <a:ext cx="11521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Результаты </a:t>
            </a:r>
            <a:r>
              <a:rPr lang="ru-RU" sz="2200" b="1" dirty="0">
                <a:solidFill>
                  <a:schemeClr val="bg1"/>
                </a:solidFill>
              </a:rPr>
              <a:t>экспертиз качества медицинской помощи по случаям оказания медицинской помощи пациентам с </a:t>
            </a:r>
            <a:r>
              <a:rPr lang="ru-RU" sz="2200" b="1" dirty="0" smtClean="0">
                <a:solidFill>
                  <a:schemeClr val="bg1"/>
                </a:solidFill>
              </a:rPr>
              <a:t>COV</a:t>
            </a:r>
            <a:r>
              <a:rPr lang="en-US" sz="2200" b="1" dirty="0" smtClean="0">
                <a:solidFill>
                  <a:schemeClr val="bg1"/>
                </a:solidFill>
              </a:rPr>
              <a:t>I</a:t>
            </a:r>
            <a:r>
              <a:rPr lang="ru-RU" sz="2200" b="1" dirty="0" smtClean="0">
                <a:solidFill>
                  <a:schemeClr val="bg1"/>
                </a:solidFill>
              </a:rPr>
              <a:t>D-19 </a:t>
            </a:r>
            <a:r>
              <a:rPr lang="ru-RU" sz="2200" b="1" dirty="0">
                <a:solidFill>
                  <a:schemeClr val="bg1"/>
                </a:solidFill>
              </a:rPr>
              <a:t>за период март-декабрь 2020 </a:t>
            </a:r>
            <a:r>
              <a:rPr lang="ru-RU" sz="2200" b="1" dirty="0" smtClean="0">
                <a:solidFill>
                  <a:schemeClr val="bg1"/>
                </a:solidFill>
              </a:rPr>
              <a:t>года.</a:t>
            </a:r>
            <a:endParaRPr lang="ru-RU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19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76" y="280386"/>
            <a:ext cx="11017224" cy="556326"/>
          </a:xfrm>
        </p:spPr>
        <p:txBody>
          <a:bodyPr/>
          <a:lstStyle/>
          <a:p>
            <a:pPr algn="ctr"/>
            <a:r>
              <a:rPr lang="ru-RU" sz="2400" b="1" dirty="0" smtClean="0">
                <a:cs typeface="Arial" panose="020B0604020202020204" pitchFamily="34" charset="0"/>
              </a:rPr>
              <a:t>Обращения застрахованных лиц.</a:t>
            </a:r>
            <a:endParaRPr lang="ru-RU" sz="2400" b="1" dirty="0"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2DB5A6-6DC1-40B9-81CB-ECB48CF539A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5417393" y="1058863"/>
            <a:ext cx="450751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711182" indent="-711182" algn="l" rtl="0" eaLnBrk="0" fontAlgn="base" hangingPunct="0">
              <a:spcBef>
                <a:spcPct val="20000"/>
              </a:spcBef>
              <a:spcAft>
                <a:spcPct val="0"/>
              </a:spcAft>
              <a:buAutoNum type="arabicPeriod"/>
              <a:defRPr sz="1867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1219170" indent="-60958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67">
                <a:solidFill>
                  <a:srgbClr val="003366"/>
                </a:solidFill>
                <a:latin typeface="+mn-lt"/>
              </a:defRPr>
            </a:lvl2pPr>
            <a:lvl3pPr marL="1727157" indent="-507987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67">
                <a:solidFill>
                  <a:srgbClr val="003366"/>
                </a:solidFill>
                <a:latin typeface="+mn-lt"/>
              </a:defRPr>
            </a:lvl3pPr>
            <a:lvl4pPr marL="2336742" indent="-507987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67">
                <a:solidFill>
                  <a:srgbClr val="003366"/>
                </a:solidFill>
                <a:latin typeface="+mn-lt"/>
              </a:defRPr>
            </a:lvl4pPr>
            <a:lvl5pPr marL="2844729" indent="-40639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67">
                <a:solidFill>
                  <a:srgbClr val="003366"/>
                </a:solidFill>
                <a:latin typeface="+mn-lt"/>
              </a:defRPr>
            </a:lvl5pPr>
            <a:lvl6pPr marL="3454314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6pPr>
            <a:lvl7pPr marL="4063898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7pPr>
            <a:lvl8pPr marL="4673483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8pPr>
            <a:lvl9pPr marL="5283068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42433" y="3789040"/>
            <a:ext cx="10394127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800" b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4267" b="1">
                <a:solidFill>
                  <a:srgbClr val="000099"/>
                </a:solidFill>
                <a:latin typeface="Arial" charset="0"/>
              </a:defRPr>
            </a:lvl9pPr>
          </a:lstStyle>
          <a:p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В 2020 году поступило 130 устных обращения, из них: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устных обращений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на сроки ожидания взятия мазков на </a:t>
            </a:r>
            <a:r>
              <a:rPr lang="en-US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Covid-19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и отсутствие результатов  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анализов;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устное обращение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на сроки ожидания 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КТ;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устных обращений </a:t>
            </a:r>
            <a:r>
              <a:rPr lang="ru-RU" sz="1400" b="1" kern="0" dirty="0">
                <a:latin typeface="Arial" panose="020B0604020202020204" pitchFamily="34" charset="0"/>
                <a:cs typeface="Arial" panose="020B0604020202020204" pitchFamily="34" charset="0"/>
              </a:rPr>
              <a:t>на ожидание 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врача; </a:t>
            </a:r>
            <a:endParaRPr lang="ru-RU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10 устных обращений с жалобами на сроки ожидания бригады СМП;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4 устных обращения по вопросу показаний для забора исследований на </a:t>
            </a:r>
            <a:r>
              <a:rPr lang="en-US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Covid-</a:t>
            </a:r>
            <a:r>
              <a:rPr lang="ru-RU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19 при оказании СМП.</a:t>
            </a:r>
          </a:p>
          <a:p>
            <a:endParaRPr lang="ru-RU" sz="1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76840857"/>
              </p:ext>
            </p:extLst>
          </p:nvPr>
        </p:nvGraphicFramePr>
        <p:xfrm>
          <a:off x="580768" y="836712"/>
          <a:ext cx="10650491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7958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911424" y="5733256"/>
            <a:ext cx="3776133" cy="81068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solidFill>
                  <a:schemeClr val="bg1"/>
                </a:solidFill>
              </a:rPr>
              <a:t>8 800 100 07 02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</a:t>
            </a:r>
            <a:r>
              <a:rPr lang="ru-RU" sz="16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ogaz</a:t>
            </a:r>
            <a:r>
              <a:rPr lang="ru-RU" sz="16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en-US" sz="16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med</a:t>
            </a:r>
            <a:r>
              <a:rPr lang="ru-RU" sz="16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.ru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954066" y="1604797"/>
            <a:ext cx="4853903" cy="720080"/>
          </a:xfrm>
          <a:prstGeom prst="rect">
            <a:avLst/>
          </a:prstGeom>
        </p:spPr>
        <p:txBody>
          <a:bodyPr lIns="0" tIns="0" rIns="0" bIns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0">
                <a:solidFill>
                  <a:srgbClr val="111B61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99"/>
                </a:solidFill>
                <a:latin typeface="Arial" charset="0"/>
              </a:defRPr>
            </a:lvl9pPr>
          </a:lstStyle>
          <a:p>
            <a:r>
              <a:rPr lang="ru-RU" sz="5333" dirty="0">
                <a:solidFill>
                  <a:schemeClr val="bg1"/>
                </a:solidFill>
              </a:rPr>
              <a:t>Спасибо</a:t>
            </a:r>
          </a:p>
          <a:p>
            <a:r>
              <a:rPr lang="ru-RU" sz="5333" dirty="0">
                <a:solidFill>
                  <a:schemeClr val="bg1"/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3692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545281" cy="720080"/>
          </a:xfrm>
        </p:spPr>
        <p:txBody>
          <a:bodyPr/>
          <a:lstStyle/>
          <a:p>
            <a:pPr algn="ctr"/>
            <a:r>
              <a:rPr lang="ru-RU" sz="2400" b="1" dirty="0" smtClean="0"/>
              <a:t>Информация о количестве предъявленных на оплату случаев и количестве пациентов.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94700483"/>
              </p:ext>
            </p:extLst>
          </p:nvPr>
        </p:nvGraphicFramePr>
        <p:xfrm>
          <a:off x="832723" y="1412776"/>
          <a:ext cx="1036915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95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/>
              <a:t>Информация о количестве </a:t>
            </a:r>
            <a:r>
              <a:rPr lang="ru-RU" sz="2400" b="1" dirty="0" smtClean="0"/>
              <a:t>пациентов в разрезе возраста и пола.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70646324"/>
              </p:ext>
            </p:extLst>
          </p:nvPr>
        </p:nvGraphicFramePr>
        <p:xfrm>
          <a:off x="767408" y="1916832"/>
          <a:ext cx="4968552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49004501"/>
              </p:ext>
            </p:extLst>
          </p:nvPr>
        </p:nvGraphicFramePr>
        <p:xfrm>
          <a:off x="7536160" y="1844824"/>
          <a:ext cx="396044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417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/>
              <a:t>Контрольно-экспертные мероприятия и частота выявляемых дефектов.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095995034"/>
              </p:ext>
            </p:extLst>
          </p:nvPr>
        </p:nvGraphicFramePr>
        <p:xfrm>
          <a:off x="695400" y="1052736"/>
          <a:ext cx="1036915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58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595539" y="5143512"/>
            <a:ext cx="18473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95400" y="155389"/>
            <a:ext cx="10729192" cy="753331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Результаты </a:t>
            </a:r>
            <a:r>
              <a:rPr lang="ru-RU" sz="2400" b="1" dirty="0">
                <a:solidFill>
                  <a:schemeClr val="accent1"/>
                </a:solidFill>
                <a:ea typeface="+mn-ea"/>
                <a:cs typeface="+mn-cs"/>
              </a:rPr>
              <a:t>экспертизы качества медицинской </a:t>
            </a:r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помощи оказанной </a:t>
            </a:r>
            <a:r>
              <a:rPr lang="ru-RU" sz="2400" b="1" dirty="0">
                <a:solidFill>
                  <a:schemeClr val="accent1"/>
                </a:solidFill>
                <a:ea typeface="+mn-ea"/>
                <a:cs typeface="+mn-cs"/>
              </a:rPr>
              <a:t>в </a:t>
            </a:r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Амбулаторно-поликлиническом звене.</a:t>
            </a:r>
            <a:endParaRPr lang="ru-RU" sz="2400" b="1" dirty="0">
              <a:solidFill>
                <a:schemeClr val="accent1"/>
              </a:solidFill>
              <a:ea typeface="+mn-ea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874846"/>
              </p:ext>
            </p:extLst>
          </p:nvPr>
        </p:nvGraphicFramePr>
        <p:xfrm>
          <a:off x="623392" y="1196752"/>
          <a:ext cx="11089233" cy="5157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65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551596638"/>
                    </a:ext>
                  </a:extLst>
                </a:gridCol>
                <a:gridCol w="9351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53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5395">
                  <a:extLst>
                    <a:ext uri="{9D8B030D-6E8A-4147-A177-3AD203B41FA5}">
                      <a16:colId xmlns:a16="http://schemas.microsoft.com/office/drawing/2014/main" xmlns="" val="1034642534"/>
                    </a:ext>
                  </a:extLst>
                </a:gridCol>
                <a:gridCol w="595395">
                  <a:extLst>
                    <a:ext uri="{9D8B030D-6E8A-4147-A177-3AD203B41FA5}">
                      <a16:colId xmlns:a16="http://schemas.microsoft.com/office/drawing/2014/main" xmlns="" val="1773160110"/>
                    </a:ext>
                  </a:extLst>
                </a:gridCol>
                <a:gridCol w="5209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953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097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9037">
                  <a:extLst>
                    <a:ext uri="{9D8B030D-6E8A-4147-A177-3AD203B41FA5}">
                      <a16:colId xmlns:a16="http://schemas.microsoft.com/office/drawing/2014/main" xmlns="" val="3128056796"/>
                    </a:ext>
                  </a:extLst>
                </a:gridCol>
                <a:gridCol w="562905">
                  <a:extLst>
                    <a:ext uri="{9D8B030D-6E8A-4147-A177-3AD203B41FA5}">
                      <a16:colId xmlns:a16="http://schemas.microsoft.com/office/drawing/2014/main" xmlns="" val="3974861929"/>
                    </a:ext>
                  </a:extLst>
                </a:gridCol>
              </a:tblGrid>
              <a:tr h="219678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Медицинские организации</a:t>
                      </a:r>
                      <a:endParaRPr lang="ru-RU" sz="16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ЭКМП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Дефекты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коды дефектов 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678">
                <a:tc vMerge="1">
                  <a:txBody>
                    <a:bodyPr/>
                    <a:lstStyle/>
                    <a:p>
                      <a:pPr algn="l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3.10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3.2.1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3.2.3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4.6.2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«ЮГОРСКАЯ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«СОВЕТСКАЯ РАЙОННАЯ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«ПИОНЕРСКАЯ РАЙОННАЯ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«НЯГАНСКАЯ ГОРОДСКАЯ ДЕТСКАЯ ПОЛИКЛИНИКА»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«НЯГАНСКАЯ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ОКРУЖНАЯ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«ОКРУЖНАЯ КЛИНИЧЕСКАЯ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6485171"/>
                  </a:ext>
                </a:extLst>
              </a:tr>
              <a:tr h="2196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«НЯГАНСКАЯ ГОРОДСКАЯ ПОЛИКЛИНИКА»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3281022"/>
                  </a:ext>
                </a:extLst>
              </a:tr>
              <a:tr h="2196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ОКТЯБРЬСКАЯ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РАЙОННАЯ БОЛЬНИЦА»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436557"/>
                  </a:ext>
                </a:extLst>
              </a:tr>
              <a:tr h="31111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«СУРГУТСКАЯ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ГОРОДСКАЯ КЛИНИЧЕСКАЯ ПОЛИКЛИНИКА №1»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721578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 indent="0" algn="ct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«СУРГУТСКАЯ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ГОРОДСКАЯ КЛИНИЧЕСКАЯ ПОЛИКЛИНИКА №2»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2268048"/>
                  </a:ext>
                </a:extLst>
              </a:tr>
              <a:tr h="330094">
                <a:tc>
                  <a:txBody>
                    <a:bodyPr/>
                    <a:lstStyle/>
                    <a:p>
                      <a:pPr marL="0" marR="0" indent="0" algn="ct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«СУРГУТСКАЯ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ГОРОДСКАЯ КЛИНИЧЕСКАЯ ПОЛИКЛИНИКА №3»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292428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ct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«СУРГУТСКАЯ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ГОРОДСКАЯ КЛИНИЧЕСКАЯ ПОЛИКЛИНИКА №4»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5953225"/>
                  </a:ext>
                </a:extLst>
              </a:tr>
              <a:tr h="31111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НУЗ "ОТДЕЛЕНЧЕСКАЯ КЛИНИЧЕСКАЯ БОЛЬНИЦА НА СТАНЦИИ СУРГУТ ОАО "РЖД"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6024897"/>
                  </a:ext>
                </a:extLst>
              </a:tr>
              <a:tr h="2196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42880">
                <a:tc gridSpan="9">
                  <a:txBody>
                    <a:bodyPr/>
                    <a:lstStyle/>
                    <a:p>
                      <a:pPr algn="just" rtl="0" fontAlgn="b">
                        <a:lnSpc>
                          <a:spcPct val="15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>
                  <a:txBody>
                    <a:bodyPr/>
                    <a:lstStyle/>
                    <a:p>
                      <a:pPr algn="just" rtl="0" fontAlgn="b">
                        <a:lnSpc>
                          <a:spcPct val="15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">
                        <a:lnSpc>
                          <a:spcPct val="15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8521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44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188640"/>
            <a:ext cx="11809312" cy="432048"/>
          </a:xfrm>
        </p:spPr>
        <p:txBody>
          <a:bodyPr/>
          <a:lstStyle/>
          <a:p>
            <a:r>
              <a:rPr lang="ru-RU" sz="2400" b="1" dirty="0" smtClean="0">
                <a:cs typeface="Arial" panose="020B0604020202020204" pitchFamily="34" charset="0"/>
              </a:rPr>
              <a:t>Коды выявляемых дефектов ЭКМП в </a:t>
            </a:r>
            <a:r>
              <a:rPr lang="ru-RU" sz="2400" b="1" dirty="0" smtClean="0"/>
              <a:t>Амбулаторно-поликлиническом звене.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2DB5A6-6DC1-40B9-81CB-ECB48CF539A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5417393" y="2500313"/>
            <a:ext cx="450751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711182" indent="-711182" algn="l" rtl="0" eaLnBrk="0" fontAlgn="base" hangingPunct="0">
              <a:spcBef>
                <a:spcPct val="20000"/>
              </a:spcBef>
              <a:spcAft>
                <a:spcPct val="0"/>
              </a:spcAft>
              <a:buAutoNum type="arabicPeriod"/>
              <a:defRPr sz="1867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1219170" indent="-60958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67">
                <a:solidFill>
                  <a:srgbClr val="003366"/>
                </a:solidFill>
                <a:latin typeface="+mn-lt"/>
              </a:defRPr>
            </a:lvl2pPr>
            <a:lvl3pPr marL="1727157" indent="-507987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67">
                <a:solidFill>
                  <a:srgbClr val="003366"/>
                </a:solidFill>
                <a:latin typeface="+mn-lt"/>
              </a:defRPr>
            </a:lvl3pPr>
            <a:lvl4pPr marL="2336742" indent="-507987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67">
                <a:solidFill>
                  <a:srgbClr val="003366"/>
                </a:solidFill>
                <a:latin typeface="+mn-lt"/>
              </a:defRPr>
            </a:lvl4pPr>
            <a:lvl5pPr marL="2844729" indent="-40639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67">
                <a:solidFill>
                  <a:srgbClr val="003366"/>
                </a:solidFill>
                <a:latin typeface="+mn-lt"/>
              </a:defRPr>
            </a:lvl5pPr>
            <a:lvl6pPr marL="3454314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6pPr>
            <a:lvl7pPr marL="4063898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7pPr>
            <a:lvl8pPr marL="4673483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8pPr>
            <a:lvl9pPr marL="5283068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401719" y="836712"/>
            <a:ext cx="11377264" cy="545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711182" indent="-711182" algn="l" rtl="0" eaLnBrk="0" fontAlgn="base" hangingPunct="0">
              <a:spcBef>
                <a:spcPct val="20000"/>
              </a:spcBef>
              <a:spcAft>
                <a:spcPct val="0"/>
              </a:spcAft>
              <a:buAutoNum type="arabicPeriod"/>
              <a:defRPr sz="1867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1219170" indent="-60958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67">
                <a:solidFill>
                  <a:srgbClr val="003366"/>
                </a:solidFill>
                <a:latin typeface="+mn-lt"/>
              </a:defRPr>
            </a:lvl2pPr>
            <a:lvl3pPr marL="1727157" indent="-507987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67">
                <a:solidFill>
                  <a:srgbClr val="003366"/>
                </a:solidFill>
                <a:latin typeface="+mn-lt"/>
              </a:defRPr>
            </a:lvl3pPr>
            <a:lvl4pPr marL="2336742" indent="-507987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67">
                <a:solidFill>
                  <a:srgbClr val="003366"/>
                </a:solidFill>
                <a:latin typeface="+mn-lt"/>
              </a:defRPr>
            </a:lvl4pPr>
            <a:lvl5pPr marL="2844729" indent="-40639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67">
                <a:solidFill>
                  <a:srgbClr val="003366"/>
                </a:solidFill>
                <a:latin typeface="+mn-lt"/>
              </a:defRPr>
            </a:lvl5pPr>
            <a:lvl6pPr marL="3454314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6pPr>
            <a:lvl7pPr marL="4063898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7pPr>
            <a:lvl8pPr marL="4673483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8pPr>
            <a:lvl9pPr marL="5283068" indent="-40639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rgbClr val="002D87"/>
                </a:solidFill>
                <a:latin typeface="+mn-lt"/>
              </a:defRPr>
            </a:lvl9pPr>
          </a:lstStyle>
          <a:p>
            <a:pPr marL="0" lvl="0" indent="0" algn="just">
              <a:buNone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Всего в 2020 году проведено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170 экспертиз качества МП случаев МП оказанных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амбулаторно-поликлиническом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звене. Выявлено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43 случая с дефектами</a:t>
            </a:r>
            <a:r>
              <a:rPr kumimoji="0" lang="ru-RU" sz="1200" b="1" i="0" u="none" strike="noStrike" kern="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оказания МП, что составило 25% от общего числа проведенных экспертиз.</a:t>
            </a:r>
          </a:p>
          <a:p>
            <a:pPr marL="0" lvl="0" indent="0">
              <a:buNone/>
              <a:defRPr/>
            </a:pP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дефекта 3.2.1 –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случаев, что составляет 58%.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«Невыполнение, несвоевременное или ненадлежащее выполнение необходимых пациенту диагностических и (или) лечебных мероприятий… не повлиявшее на состояние здоровья ЗЛ»</a:t>
            </a: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проведены обязательные обследования (ЭКГ);</a:t>
            </a:r>
          </a:p>
          <a:p>
            <a:pPr marL="171450" indent="-171450">
              <a:buFont typeface="Wingdings" panose="05000000000000000000" pitchFamily="2" charset="2"/>
              <a:buChar char="ü"/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проведены лабораторные исследования(ОАК, ОАМ, Б/Х Крови и </a:t>
            </a:r>
            <a:r>
              <a:rPr lang="ru-RU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т.д</a:t>
            </a:r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buNone/>
              <a:defRPr/>
            </a:pP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дефекта 4.2 –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случаев,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12%. </a:t>
            </a:r>
            <a:r>
              <a:rPr lang="ru-RU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«Отсутствие в медицинской документации результатов обследований, осмотров, консультаций специалистов, дневниковых записей, позволяющих оценить динамику состояния здоровья ЗЛ…и провести оценку качества МП»</a:t>
            </a:r>
          </a:p>
          <a:p>
            <a:pPr marL="171450" lvl="0" indent="-171450">
              <a:buFont typeface="Wingdings" panose="05000000000000000000" pitchFamily="2" charset="2"/>
              <a:buChar char="ü"/>
              <a:defRPr/>
            </a:pP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Назначено обследование, но в амбулаторной карте нет результата б/х крови, ОАК</a:t>
            </a:r>
          </a:p>
          <a:p>
            <a:pPr marL="0" lvl="0" indent="0">
              <a:buNone/>
              <a:defRPr/>
            </a:pP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дефекта 4.6.2 –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случаев,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12%. </a:t>
            </a:r>
            <a:r>
              <a:rPr lang="ru-RU" sz="1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«Включение в счет на оплату медицинской помощи при отсутствии в медицинской документации сведений, подтверждающих факт оказания медицинской помощи застрахованному лицу»</a:t>
            </a:r>
          </a:p>
          <a:p>
            <a:pPr marL="171450" lvl="0" indent="-171450">
              <a:buFont typeface="Wingdings" panose="05000000000000000000" pitchFamily="2" charset="2"/>
              <a:buChar char="ü"/>
              <a:defRPr/>
            </a:pP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Отсутствие результатов обследований(ОАК, Биохимия крови)</a:t>
            </a:r>
          </a:p>
          <a:p>
            <a:pPr marL="0" lvl="0" indent="0" algn="just">
              <a:buNone/>
              <a:defRPr/>
            </a:pP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дефекта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3.4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случая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7%.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Преждевременно с клинической точки зрения прекращение оказание медицинской помощи при отсутствии клинического эффекта(за исключением случаев отказа застрахованного лица»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Font typeface="Wingdings" panose="05000000000000000000" pitchFamily="2" charset="2"/>
              <a:buChar char="ü"/>
              <a:defRPr/>
            </a:pP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Наблюдается после пневмонии, назначено обследование: анализ крови, мочи, б/х, ЭКГ, КТ, данные обследования не проведены, случай </a:t>
            </a:r>
            <a:r>
              <a:rPr lang="ru-RU" sz="12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закрыт.</a:t>
            </a:r>
          </a:p>
          <a:p>
            <a:pPr marL="0" lvl="0" indent="0">
              <a:buNone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Код дефекта 3.10 -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случая что составляет </a:t>
            </a:r>
            <a:r>
              <a:rPr lang="ru-RU" sz="1200" b="1" kern="0" noProof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%. «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Необоснованное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назначение лекарственных препаратов; одновременное назначение аналогичных лекарственных препаратов, связанное с риском для здоровья пациента и/или приводящее к удорожанию оказания медицинской 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помощи»</a:t>
            </a:r>
          </a:p>
          <a:p>
            <a:pPr marL="171450" lvl="0" indent="-171450">
              <a:buFont typeface="Wingdings" panose="05000000000000000000" pitchFamily="2" charset="2"/>
              <a:buChar char="ü"/>
              <a:defRPr/>
            </a:pP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Необоснованное одновременное  назначение препаратов </a:t>
            </a:r>
            <a:r>
              <a:rPr lang="ru-RU" sz="1200" b="1" kern="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синекод</a:t>
            </a:r>
            <a:r>
              <a:rPr lang="ru-RU" sz="12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(противокашлевый</a:t>
            </a: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и </a:t>
            </a:r>
            <a:r>
              <a:rPr lang="ru-RU" sz="12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бромгексин(отхаркивающий </a:t>
            </a:r>
            <a:r>
              <a:rPr lang="ru-RU" sz="12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</a:t>
            </a:r>
            <a:r>
              <a:rPr lang="ru-RU" sz="12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  <a:defRPr/>
            </a:pP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дефекта 3.2.3 – 1 случай, что составляет 2%. 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«Невыполнение, несвоевременное или ненадлежащее выполнение необходимых пациенту диагностических и (или) лечебных мероприятий...приведшее к ухудшению состояния здоровья ЗЛ»</a:t>
            </a:r>
          </a:p>
          <a:p>
            <a:pPr marL="171450" lvl="0" indent="-171450">
              <a:buFont typeface="Wingdings" panose="05000000000000000000" pitchFamily="2" charset="2"/>
              <a:buChar char="ü"/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Сделано КТ но не госпитализирован.</a:t>
            </a:r>
          </a:p>
          <a:p>
            <a:pPr marL="0" lvl="0" indent="0" algn="just">
              <a:buNone/>
              <a:defRPr/>
            </a:pP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дефекта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200" b="1" kern="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случай, </a:t>
            </a:r>
            <a:r>
              <a:rPr lang="ru-RU" sz="12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2%.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«Наличие признаков искажения сведений, представленных в медицинской документации (дописки, исправления, "вклейки", полное переоформление с искажением сведений о проведенных диагностических и лечебных мероприятий, клинической картине заболевания).»</a:t>
            </a:r>
          </a:p>
          <a:p>
            <a:pPr marL="171450" lvl="0" indent="-171450">
              <a:buFont typeface="Wingdings" panose="05000000000000000000" pitchFamily="2" charset="2"/>
              <a:buChar char="ü"/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протоколе врача терапевта </a:t>
            </a:r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указано- аудио контроль,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в данном протоколе описан объективный статус </a:t>
            </a:r>
            <a:endParaRPr lang="ru-RU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595539" y="5143512"/>
            <a:ext cx="18473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95400" y="44624"/>
            <a:ext cx="10729192" cy="753331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Результаты </a:t>
            </a:r>
            <a:r>
              <a:rPr lang="ru-RU" sz="2400" b="1" dirty="0">
                <a:solidFill>
                  <a:schemeClr val="accent1"/>
                </a:solidFill>
                <a:ea typeface="+mn-ea"/>
                <a:cs typeface="+mn-cs"/>
              </a:rPr>
              <a:t>экспертизы качества медицинской помощи </a:t>
            </a:r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оказанной в  Круглосуточном Стационаре.</a:t>
            </a:r>
            <a:endParaRPr lang="ru-RU" sz="2400" b="1" dirty="0">
              <a:solidFill>
                <a:schemeClr val="accent1"/>
              </a:solidFill>
              <a:ea typeface="+mn-ea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923972"/>
              </p:ext>
            </p:extLst>
          </p:nvPr>
        </p:nvGraphicFramePr>
        <p:xfrm>
          <a:off x="695400" y="1124744"/>
          <a:ext cx="10729192" cy="50182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9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21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25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13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15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713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0125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203227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Медицинские организации</a:t>
                      </a:r>
                      <a:endParaRPr lang="ru-RU" sz="16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ЭКМП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Дефекты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коды дефектов 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3227">
                <a:tc vMerge="1">
                  <a:txBody>
                    <a:bodyPr/>
                    <a:lstStyle/>
                    <a:p>
                      <a:pPr algn="l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3.2.1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3.2.3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"ЮГОРСКАЯ ГОРОДСКАЯ БОЛЬНИЦА"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«НИЖНЕВАРТОВСКАЯ ГОРОДСКАЯ БОЛЬНИЦА"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"БЕЛОЯРСКАЯ РАЙОННАЯ БОЛЬНИЦА"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"ИГРИМСКАЯ РАЙОННАЯ БОЛЬНИЦА"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"СУРГУТСКАЯ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ОКРУЖНАЯ КЛИНИЧЕСКАЯ БОЛЬНИЦА"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"БЕРЕЗОВСКАЯ РАЙОННАЯ БОЛЬНИЦА"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"НЕФТЕЮГАНСКАЯ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ОКРУЖНАЯ БОЛЬНИЦА"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«НЯГАНСКАЯ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ОКРУЖНАЯ БОЛЬНИЦА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«ОКРУЖНАЯ КЛИНИЧЕСКАЯ БОЛЬНИЦА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6485171"/>
                  </a:ext>
                </a:extLst>
              </a:tr>
              <a:tr h="20322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42880">
                <a:tc gridSpan="7">
                  <a:txBody>
                    <a:bodyPr/>
                    <a:lstStyle/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в 2020 году проведено</a:t>
                      </a:r>
                      <a:r>
                        <a:rPr kumimoji="0" lang="ru-RU" sz="1100" b="1" i="0" u="none" strike="noStrike" kern="0" cap="none" spc="0" normalizeH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109 экспертизы качества МП случаев МП оказанных в условиях круглосуточного стационара. Выявлено</a:t>
                      </a: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17 случаев с дефектами</a:t>
                      </a:r>
                      <a:r>
                        <a:rPr kumimoji="0" lang="ru-RU" sz="1100" b="1" i="0" u="none" strike="noStrike" kern="0" cap="none" spc="0" normalizeH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оказания МП, что составило 15%</a:t>
                      </a: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общего числа проведенных экспертиз.</a:t>
                      </a:r>
                      <a:endParaRPr kumimoji="0" lang="ru-RU" sz="1100" b="1" i="0" u="none" strike="noStrike" kern="0" cap="none" spc="0" normalizeH="0" noProof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just">
                        <a:buNone/>
                        <a:defRPr/>
                      </a:pPr>
                      <a:endParaRPr lang="ru-RU" sz="1100" b="1" kern="0" dirty="0" smtClean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just">
                        <a:buNone/>
                        <a:defRPr/>
                      </a:pPr>
                      <a:r>
                        <a:rPr lang="ru-RU" sz="1100" b="1" kern="0" dirty="0" smtClean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 дефекта 3.2.1 – 11</a:t>
                      </a:r>
                      <a:r>
                        <a:rPr lang="ru-RU" sz="1100" b="1" kern="0" baseline="0" dirty="0" smtClean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kern="0" dirty="0" smtClean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случаев, что составляет 65%.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«Невыполнение, несвоевременное или ненадлежащее выполнение необходимых пациенту      диагностических и (или) лечебных мероприятий… не повлиявшее на состояние здоровья ЗЛ»</a:t>
                      </a:r>
                    </a:p>
                    <a:p>
                      <a:pPr marL="171450" lvl="0" indent="-171450">
                        <a:buFont typeface="Wingdings" panose="05000000000000000000" pitchFamily="2" charset="2"/>
                        <a:buChar char="ü"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назначена и не проведена консультация врача-эндокринолога</a:t>
                      </a:r>
                    </a:p>
                    <a:p>
                      <a:pPr marL="171450" lvl="0" indent="-171450">
                        <a:buFont typeface="Wingdings" panose="05000000000000000000" pitchFamily="2" charset="2"/>
                        <a:buChar char="ü"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проведены обязательные обследования (ЭКГ);</a:t>
                      </a:r>
                    </a:p>
                    <a:p>
                      <a:pPr marL="0" lvl="0" indent="0" algn="just">
                        <a:buNone/>
                        <a:defRPr/>
                      </a:pPr>
                      <a:r>
                        <a:rPr lang="ru-RU" sz="1100" b="1" kern="0" dirty="0" smtClean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 дефекта 3.2.3 – 4 случая, что составляет 24%.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«Невыполнение, несвоевременное или ненадлежащее выполнение необходимых пациенту диагностических и (или) лечебных мероприятий...приведшее к ухудшению состояния здоровья ЗЛ»</a:t>
                      </a:r>
                    </a:p>
                    <a:p>
                      <a:pPr marL="171450" lvl="0" indent="-171450">
                        <a:buFont typeface="Wingdings" panose="05000000000000000000" pitchFamily="2" charset="2"/>
                        <a:buChar char="ü"/>
                        <a:defRPr/>
                      </a:pP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своевременный осмотр врача инфекциониста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just">
                        <a:buNone/>
                        <a:defRPr/>
                      </a:pPr>
                      <a:r>
                        <a:rPr lang="ru-RU" sz="1100" b="1" kern="0" dirty="0" smtClean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 дефекта 4.2 – 2 случая, что составляет 11%. </a:t>
                      </a:r>
                      <a:r>
                        <a:rPr lang="ru-RU" sz="1100" kern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«Отсутствие в медицинской документации результатов обследований, осмотров, консультаций специалистов, дневниковых записей, позволяющих оценить динамику состояния здоровья ЗЛ…и провести оценку качества МП»</a:t>
                      </a:r>
                    </a:p>
                    <a:p>
                      <a:pPr marL="171450" lvl="0" indent="-171450">
                        <a:buFont typeface="Wingdings" panose="05000000000000000000" pitchFamily="2" charset="2"/>
                        <a:buChar char="ü"/>
                        <a:defRPr/>
                      </a:pP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поступления в отделение реанимации нет осмотров врачей, первичного врачебного осмотра.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extLst>
                  <a:ext uri="{0D108BD9-81ED-4DB2-BD59-A6C34878D82A}">
                    <a16:rowId xmlns:a16="http://schemas.microsoft.com/office/drawing/2014/main" xmlns="" val="3338521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10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595539" y="5143512"/>
            <a:ext cx="18473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95400" y="155389"/>
            <a:ext cx="10729192" cy="753331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Результаты </a:t>
            </a:r>
            <a:r>
              <a:rPr lang="ru-RU" sz="2400" b="1" dirty="0">
                <a:solidFill>
                  <a:schemeClr val="accent1"/>
                </a:solidFill>
                <a:ea typeface="+mn-ea"/>
                <a:cs typeface="+mn-cs"/>
              </a:rPr>
              <a:t>экспертизы качества медицинской </a:t>
            </a:r>
            <a:r>
              <a:rPr lang="ru-RU" sz="2400" b="1" dirty="0" smtClean="0">
                <a:solidFill>
                  <a:schemeClr val="accent1"/>
                </a:solidFill>
                <a:ea typeface="+mn-ea"/>
                <a:cs typeface="+mn-cs"/>
              </a:rPr>
              <a:t>помощи оказанной  Вне медицинской организации.</a:t>
            </a:r>
            <a:endParaRPr lang="ru-RU" sz="2400" b="1" dirty="0">
              <a:solidFill>
                <a:schemeClr val="accent1"/>
              </a:solidFill>
              <a:ea typeface="+mn-ea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375864"/>
              </p:ext>
            </p:extLst>
          </p:nvPr>
        </p:nvGraphicFramePr>
        <p:xfrm>
          <a:off x="695400" y="1196752"/>
          <a:ext cx="10729193" cy="49324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87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016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219678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Медицинские организации</a:t>
                      </a:r>
                      <a:endParaRPr lang="ru-RU" sz="16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ЭКМП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Дефекты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коды дефектов 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678">
                <a:tc vMerge="1">
                  <a:txBody>
                    <a:bodyPr/>
                    <a:lstStyle/>
                    <a:p>
                      <a:pPr algn="l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18" marR="6318" marT="6318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«ЮГОРСКАЯ </a:t>
                      </a: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БОЛЬНИЦА»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«СОВЕТСКАЯ РАЙОННАЯ БОЛЬНИЦА»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«ПИОНЕРСКАЯ РАЙОННАЯ БОЛЬНИЦА»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«БЕЛОЯРСКАЯ РАЙОННАЯ БОЛЬНИЦА»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«БЕРЕЗОВСКАЯ РАЙОННАЯ БОЛЬНИЦА»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«ФЕДОРОВСКАЯ ГОРОДСКАЯ БОЛЬНИЦА»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6485171"/>
                  </a:ext>
                </a:extLst>
              </a:tr>
              <a:tr h="2196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«СУРГУТСКАЯ ГОРОДСКАЯ КЛИНИЧЕСКАЯ СТАНЦИЯ СКОРОЙ МЕДИЦИНСКОЙ ПОМОЩИ»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3281022"/>
                  </a:ext>
                </a:extLst>
              </a:tr>
              <a:tr h="2196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«НЯГАНСКАЯ ГОРОДСКАЯ СТАНЦИЯ СКОРОЙ МЕДИЦИНСКОЙ ПОМОЩИ»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436557"/>
                  </a:ext>
                </a:extLst>
              </a:tr>
              <a:tr h="1213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 ХМАО-ЮГРЫ «ХАНТЫ-МАНСИЙСКАЯ ГКССМП»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721578"/>
                  </a:ext>
                </a:extLst>
              </a:tr>
              <a:tr h="2196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u="none" strike="noStrike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2,36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42880">
                <a:tc gridSpan="5">
                  <a:txBody>
                    <a:bodyPr/>
                    <a:lstStyle/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в 2020 году проведено</a:t>
                      </a:r>
                      <a:r>
                        <a:rPr kumimoji="0" lang="ru-RU" sz="1100" b="1" i="0" u="none" strike="noStrike" kern="0" cap="none" spc="0" normalizeH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127 экспертизы качества МП случаев оказания вне медицинской организации. Выявлен</a:t>
                      </a:r>
                      <a:r>
                        <a:rPr kumimoji="0" lang="ru-RU" sz="11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случая с дефектами</a:t>
                      </a:r>
                      <a:r>
                        <a:rPr kumimoji="0" lang="ru-RU" sz="1100" b="1" i="0" u="none" strike="noStrike" kern="0" cap="none" spc="0" normalizeH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оказания МП, что составило 2,3%.</a:t>
                      </a:r>
                    </a:p>
                    <a:p>
                      <a:pPr marL="0" lvl="0" indent="0" algn="just">
                        <a:buNone/>
                        <a:defRPr/>
                      </a:pPr>
                      <a:endParaRPr lang="ru-RU" sz="1100" b="1" kern="0" dirty="0" smtClean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just">
                        <a:buNone/>
                        <a:defRPr/>
                      </a:pPr>
                      <a:r>
                        <a:rPr lang="ru-RU" sz="1100" b="1" kern="0" dirty="0" smtClean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Код дефекта 4.2 – 3 случая, что составляет 100%. </a:t>
                      </a:r>
                      <a:r>
                        <a:rPr lang="ru-RU" sz="1100" kern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«Отсутствие в медицинской документации результатов обследований, осмотров, консультаций специалистов, дневниковых записей, позволяющих оценить динамику состояния здоровья ЗЛ…и провести оценку качества МП»</a:t>
                      </a:r>
                    </a:p>
                    <a:p>
                      <a:pPr marL="171450" indent="-171450" algn="just" rtl="0" fontAlgn="b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указано время начала транспортировки,</a:t>
                      </a:r>
                      <a:r>
                        <a:rPr lang="ru-RU" sz="11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прибытия в стационар</a:t>
                      </a:r>
                    </a:p>
                    <a:p>
                      <a:pPr marL="171450" indent="-171450" algn="just" rtl="0" fontAlgn="b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18" marR="6318" marT="6318" marB="0" anchor="b"/>
                </a:tc>
                <a:extLst>
                  <a:ext uri="{0D108BD9-81ED-4DB2-BD59-A6C34878D82A}">
                    <a16:rowId xmlns:a16="http://schemas.microsoft.com/office/drawing/2014/main" xmlns="" val="3338521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88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/>
              <a:t>Контрольно-экспертные мероприятия </a:t>
            </a:r>
            <a:r>
              <a:rPr lang="ru-RU" sz="2400" b="1" dirty="0" smtClean="0"/>
              <a:t>летальных случаев и количество выявленных </a:t>
            </a:r>
            <a:r>
              <a:rPr lang="ru-RU" sz="2400" b="1" dirty="0"/>
              <a:t>дефектов.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82DB5A6-6DC1-40B9-81CB-ECB48CF539A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855718132"/>
              </p:ext>
            </p:extLst>
          </p:nvPr>
        </p:nvGraphicFramePr>
        <p:xfrm>
          <a:off x="695400" y="1268761"/>
          <a:ext cx="1036915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95400" y="4395787"/>
            <a:ext cx="1125724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121917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kern="0" dirty="0">
              <a:solidFill>
                <a:srgbClr val="0000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defTabSz="12191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 smtClean="0">
                <a:solidFill>
                  <a:srgbClr val="000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ru-RU" sz="1100" b="1" kern="0" dirty="0">
                <a:solidFill>
                  <a:srgbClr val="000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дефекта </a:t>
            </a:r>
            <a:r>
              <a:rPr lang="ru-RU" sz="1100" b="1" kern="0" dirty="0" smtClean="0">
                <a:solidFill>
                  <a:srgbClr val="000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 – 4 случая, </a:t>
            </a:r>
            <a:r>
              <a:rPr lang="ru-RU" sz="1100" b="1" kern="0" dirty="0">
                <a:solidFill>
                  <a:srgbClr val="000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6</a:t>
            </a:r>
            <a:r>
              <a:rPr lang="ru-RU" sz="1100" b="1" kern="0" dirty="0" smtClean="0">
                <a:solidFill>
                  <a:srgbClr val="0000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%. </a:t>
            </a:r>
            <a:r>
              <a:rPr lang="ru-RU" sz="11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«Отсутствие в медицинской документации результатов обследований, осмотров, консультаций специалистов, дневниковых записей, позволяющих оценить динамику состояния здоровья ЗЛ…и провести оценку качества МП»</a:t>
            </a:r>
          </a:p>
          <a:p>
            <a:pPr marL="171450" lvl="0" indent="-171450" defTabSz="121917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выполнено исследование уровня </a:t>
            </a:r>
            <a:r>
              <a:rPr lang="en-US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димера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нет исследований </a:t>
            </a: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ферритина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до поступления в РАО нет осмотров врачей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lvl="0" defTabSz="12191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дефекта 3.2.3 – </a:t>
            </a:r>
            <a:r>
              <a:rPr lang="ru-RU" sz="11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случай, </a:t>
            </a:r>
            <a:r>
              <a:rPr lang="ru-RU" sz="1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</a:t>
            </a:r>
            <a:r>
              <a:rPr lang="ru-RU" sz="11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1,5%.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«Невыполнение, несвоевременное или ненадлежащее выполнение необходимых пациенту диагностических и (или) лечебных мероприятий...приведшее к ухудшению состояния здоровья ЗЛ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171450" lvl="0" indent="-171450" defTabSz="121917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Дежурным врачом назначена консультация реаниматолога в экстренном порядке, осмотр не проведен.</a:t>
            </a:r>
          </a:p>
          <a:p>
            <a:pPr lvl="0" defTabSz="12191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дефекта 3.2.1 – </a:t>
            </a:r>
            <a:r>
              <a:rPr lang="ru-RU" sz="11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случай, </a:t>
            </a:r>
            <a:r>
              <a:rPr lang="ru-RU" sz="1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составляет </a:t>
            </a:r>
            <a:r>
              <a:rPr lang="ru-RU" sz="11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1,5%.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«Невыполнение, несвоевременное или ненадлежащее выполнение необходимых пациенту      диагностических и (или) лечебных мероприятий… не повлиявшее на состояние здоровья ЗЛ»</a:t>
            </a:r>
          </a:p>
          <a:p>
            <a:pPr marL="171450" lvl="0" indent="-171450" defTabSz="121917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 оценки прогноза ВП по шкале CURB/CRB-65 или PORT ,индекса тяжести пневмонии по шкале АТО/АОИБ или SMART-COP</a:t>
            </a:r>
          </a:p>
        </p:txBody>
      </p:sp>
    </p:spTree>
    <p:extLst>
      <p:ext uri="{BB962C8B-B14F-4D97-AF65-F5344CB8AC3E}">
        <p14:creationId xmlns:p14="http://schemas.microsoft.com/office/powerpoint/2010/main" val="220345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5060&quot;&gt;&lt;version val=&quot;2815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 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 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bNumberIsYear val=&quot;0&quot;/&gt;&lt;m_strFormatTime&gt;%4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24&quot;&gt;&lt;elem m_fUsage=&quot;6.48058770596186128898E+00&quot;&gt;&lt;m_msothmcolidx val=&quot;0&quot;/&gt;&lt;m_rgb r=&quot;00&quot; g=&quot;33&quot; b=&quot;66&quot;/&gt;&lt;m_nBrightness endver=&quot;26206&quot; val=&quot;0&quot;/&gt;&lt;/elem&gt;&lt;elem m_fUsage=&quot;3.44930583040786409299E+00&quot;&gt;&lt;m_msothmcolidx val=&quot;0&quot;/&gt;&lt;m_rgb r=&quot;EF&quot; g=&quot;C4&quot; b=&quot;72&quot;/&gt;&lt;m_nBrightness endver=&quot;26206&quot; val=&quot;0&quot;/&gt;&lt;/elem&gt;&lt;elem m_fUsage=&quot;2.99407672313304930312E-02&quot;&gt;&lt;m_msothmcolidx val=&quot;0&quot;/&gt;&lt;m_rgb r=&quot;00&quot; g=&quot;BC&quot; b=&quot;B4&quot;/&gt;&lt;m_nBrightness endver=&quot;26206&quot; val=&quot;0&quot;/&gt;&lt;/elem&gt;&lt;elem m_fUsage=&quot;9.32833312524941442312E-03&quot;&gt;&lt;m_msothmcolidx val=&quot;0&quot;/&gt;&lt;m_rgb r=&quot;FA&quot; g=&quot;BF&quot; b=&quot;8F&quot;/&gt;&lt;m_nBrightness endver=&quot;26206&quot; val=&quot;0&quot;/&gt;&lt;/elem&gt;&lt;elem m_fUsage=&quot;8.72797677600025897937E-03&quot;&gt;&lt;m_msothmcolidx val=&quot;0&quot;/&gt;&lt;m_rgb r=&quot;64&quot; g=&quot;B9&quot; b=&quot;FF&quot;/&gt;&lt;m_nBrightness endver=&quot;26206&quot; val=&quot;0&quot;/&gt;&lt;/elem&gt;&lt;elem m_fUsage=&quot;4.63839768658810738117E-03&quot;&gt;&lt;m_msothmcolidx val=&quot;0&quot;/&gt;&lt;m_rgb r=&quot;F2&quot; g=&quot;61&quot; b=&quot;00&quot;/&gt;&lt;m_nBrightness endver=&quot;26206&quot; val=&quot;0&quot;/&gt;&lt;/elem&gt;&lt;elem m_fUsage=&quot;3.81733285721055307788E-03&quot;&gt;&lt;m_msothmcolidx val=&quot;0&quot;/&gt;&lt;m_rgb r=&quot;01&quot; g=&quot;39&quot; b=&quot;7D&quot;/&gt;&lt;m_nBrightness endver=&quot;26206&quot; val=&quot;0&quot;/&gt;&lt;/elem&gt;&lt;elem m_fUsage=&quot;3.77494822719244083400E-03&quot;&gt;&lt;m_msothmcolidx val=&quot;0&quot;/&gt;&lt;m_rgb r=&quot;A5&quot; g=&quot;D3&quot; b=&quot;F5&quot;/&gt;&lt;m_nBrightness endver=&quot;26206&quot; val=&quot;0&quot;/&gt;&lt;/elem&gt;&lt;elem m_fUsage=&quot;3.24039924103047740495E-03&quot;&gt;&lt;m_msothmcolidx val=&quot;0&quot;/&gt;&lt;m_rgb r=&quot;52&quot; g=&quot;B9&quot; b=&quot;E9&quot;/&gt;&lt;m_nBrightness endver=&quot;26206&quot; val=&quot;0&quot;/&gt;&lt;/elem&gt;&lt;elem m_fUsage=&quot;2.82030608415757616178E-03&quot;&gt;&lt;m_msothmcolidx val=&quot;0&quot;/&gt;&lt;m_rgb r=&quot;00&quot; g=&quot;43&quot; b=&quot;7B&quot;/&gt;&lt;m_nBrightness endver=&quot;26206&quot; val=&quot;0&quot;/&gt;&lt;/elem&gt;&lt;elem m_fUsage=&quot;2.00429427349981198817E-03&quot;&gt;&lt;m_msothmcolidx val=&quot;0&quot;/&gt;&lt;m_rgb r=&quot;01&quot; g=&quot;42&quot; b=&quot;92&quot;/&gt;&lt;m_nBrightness endver=&quot;26206&quot; val=&quot;0&quot;/&gt;&lt;/elem&gt;&lt;elem m_fUsage=&quot;1.35317325610436779704E-03&quot;&gt;&lt;m_msothmcolidx val=&quot;0&quot;/&gt;&lt;m_rgb r=&quot;46&quot; g=&quot;64&quot; b=&quot;A2&quot;/&gt;&lt;m_nBrightness endver=&quot;26206&quot; val=&quot;0&quot;/&gt;&lt;/elem&gt;&lt;elem m_fUsage=&quot;3.69988485035150141671E-04&quot;&gt;&lt;m_msothmcolidx val=&quot;0&quot;/&gt;&lt;m_rgb r=&quot;4F&quot; g=&quot;81&quot; b=&quot;BD&quot;/&gt;&lt;m_nBrightness endver=&quot;26206&quot; val=&quot;0&quot;/&gt;&lt;/elem&gt;&lt;elem m_fUsage=&quot;8.98088873760799022514E-05&quot;&gt;&lt;m_msothmcolidx val=&quot;0&quot;/&gt;&lt;m_rgb r=&quot;1F&quot; g=&quot;49&quot; b=&quot;7D&quot;/&gt;&lt;m_nBrightness endver=&quot;26206&quot; val=&quot;0&quot;/&gt;&lt;/elem&gt;&lt;elem m_fUsage=&quot;7.29464292477356455514E-07&quot;&gt;&lt;m_msothmcolidx val=&quot;0&quot;/&gt;&lt;m_rgb r=&quot;D4&quot; g=&quot;D4&quot; b=&quot;D4&quot;/&gt;&lt;m_nBrightness endver=&quot;26206&quot; val=&quot;0&quot;/&gt;&lt;/elem&gt;&lt;elem m_fUsage=&quot;7.16418315469270329165E-09&quot;&gt;&lt;m_msothmcolidx val=&quot;0&quot;/&gt;&lt;m_rgb r=&quot;00&quot; g=&quot;B0&quot; b=&quot;50&quot;/&gt;&lt;m_nBrightness endver=&quot;26206&quot; val=&quot;0&quot;/&gt;&lt;/elem&gt;&lt;elem m_fUsage=&quot;8.70997420821650057810E-10&quot;&gt;&lt;m_msothmcolidx val=&quot;0&quot;/&gt;&lt;m_rgb r=&quot;82&quot; g=&quot;AA&quot; b=&quot;E8&quot;/&gt;&lt;m_nBrightness endver=&quot;26206&quot; val=&quot;0&quot;/&gt;&lt;/elem&gt;&lt;elem m_fUsage=&quot;2.85616171945817113974E-14&quot;&gt;&lt;m_msothmcolidx val=&quot;0&quot;/&gt;&lt;m_rgb r=&quot;00&quot; g=&quot;D2&quot; b=&quot;C8&quot;/&gt;&lt;m_nBrightness endver=&quot;26206&quot; val=&quot;0&quot;/&gt;&lt;/elem&gt;&lt;elem m_fUsage=&quot;1.01750276321665447622E-17&quot;&gt;&lt;m_msothmcolidx val=&quot;0&quot;/&gt;&lt;m_rgb r=&quot;64&quot; g=&quot;99&quot; b=&quot;D9&quot;/&gt;&lt;m_nBrightness endver=&quot;26206&quot; val=&quot;0&quot;/&gt;&lt;/elem&gt;&lt;elem m_fUsage=&quot;1.74787177325439934730E-24&quot;&gt;&lt;m_msothmcolidx val=&quot;0&quot;/&gt;&lt;m_rgb r=&quot;00&quot; g=&quot;B8&quot; b=&quot;B0&quot;/&gt;&lt;m_nBrightness endver=&quot;26206&quot; val=&quot;0&quot;/&gt;&lt;/elem&gt;&lt;elem m_fUsage=&quot;8.28381479125572744332E-27&quot;&gt;&lt;m_msothmcolidx val=&quot;0&quot;/&gt;&lt;m_rgb r=&quot;01&quot; g=&quot;4B&quot; b=&quot;A7&quot;/&gt;&lt;m_nBrightness endver=&quot;26206&quot; val=&quot;0&quot;/&gt;&lt;/elem&gt;&lt;elem m_fUsage=&quot;7.45543331213015469899E-27&quot;&gt;&lt;m_msothmcolidx val=&quot;0&quot;/&gt;&lt;m_rgb r=&quot;01&quot; g=&quot;39&quot; b=&quot;73&quot;/&gt;&lt;m_nBrightness endver=&quot;26206&quot; val=&quot;0&quot;/&gt;&lt;/elem&gt;&lt;elem m_fUsage=&quot;6.70988998091713908559E-27&quot;&gt;&lt;m_msothmcolidx val=&quot;0&quot;/&gt;&lt;m_rgb r=&quot;01&quot; g=&quot;3E&quot; b=&quot;87&quot;/&gt;&lt;m_nBrightness endver=&quot;26206&quot; val=&quot;0&quot;/&gt;&lt;/elem&gt;&lt;elem m_fUsage=&quot;3.20931957721372772414E-27&quot;&gt;&lt;m_msothmcolidx val=&quot;0&quot;/&gt;&lt;m_rgb r=&quot;82&quot; g=&quot;AA&quot; b=&quot;E3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46_SOGAZ1eng">
  <a:themeElements>
    <a:clrScheme name="Другая 1">
      <a:dk1>
        <a:sysClr val="windowText" lastClr="000000"/>
      </a:dk1>
      <a:lt1>
        <a:sysClr val="window" lastClr="FFFFFF"/>
      </a:lt1>
      <a:dk2>
        <a:srgbClr val="1E0A5A"/>
      </a:dk2>
      <a:lt2>
        <a:srgbClr val="F2F2F2"/>
      </a:lt2>
      <a:accent1>
        <a:srgbClr val="000078"/>
      </a:accent1>
      <a:accent2>
        <a:srgbClr val="CC292B"/>
      </a:accent2>
      <a:accent3>
        <a:srgbClr val="00A94F"/>
      </a:accent3>
      <a:accent4>
        <a:srgbClr val="800080"/>
      </a:accent4>
      <a:accent5>
        <a:srgbClr val="2D57FC"/>
      </a:accent5>
      <a:accent6>
        <a:srgbClr val="F7D417"/>
      </a:accent6>
      <a:hlink>
        <a:srgbClr val="00B0F0"/>
      </a:hlink>
      <a:folHlink>
        <a:srgbClr val="8064A2"/>
      </a:folHlink>
    </a:clrScheme>
    <a:fontScheme name="2_СОГАЗнов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82800" rIns="9144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rgbClr val="002D87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82800" rIns="9144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rgbClr val="002D87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СОГАЗнов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ОГАЗнов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ОГАЗнов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ОГАЗнов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ОГАЗнов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ОГАЗнов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ОГАЗнов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ОГАЗнов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ОГАЗнов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ОГАЗнов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ОГАЗнов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ОГАЗнов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3D8D82F468929479DC44FAEDC2C66DB" ma:contentTypeVersion="0" ma:contentTypeDescription="Создание документа." ma:contentTypeScope="" ma:versionID="d5e1e565cbdeb6e9b502dd5add307b1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40ED11-0AAB-478C-B818-D82C89A4B5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FC8A10-A324-46D8-BC34-88B6BE389FED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2B6C9CB-0F31-43C0-BE00-F1B8AC691A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116131</TotalTime>
  <Words>1383</Words>
  <Application>Microsoft Office PowerPoint</Application>
  <PresentationFormat>Широкоэкранный</PresentationFormat>
  <Paragraphs>274</Paragraphs>
  <Slides>11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Wingdings</vt:lpstr>
      <vt:lpstr>46_SOGAZ1eng</vt:lpstr>
      <vt:lpstr>Слайд think-cell</vt:lpstr>
      <vt:lpstr>Презентация PowerPoint</vt:lpstr>
      <vt:lpstr>Информация о количестве предъявленных на оплату случаев и количестве пациентов.</vt:lpstr>
      <vt:lpstr>Информация о количестве пациентов в разрезе возраста и пола.</vt:lpstr>
      <vt:lpstr>Контрольно-экспертные мероприятия и частота выявляемых дефектов.</vt:lpstr>
      <vt:lpstr>Презентация PowerPoint</vt:lpstr>
      <vt:lpstr>Коды выявляемых дефектов ЭКМП в Амбулаторно-поликлиническом звене.  </vt:lpstr>
      <vt:lpstr>Презентация PowerPoint</vt:lpstr>
      <vt:lpstr>Презентация PowerPoint</vt:lpstr>
      <vt:lpstr>Контрольно-экспертные мероприятия летальных случаев и количество выявленных дефектов.</vt:lpstr>
      <vt:lpstr>Обращения застрахованных лиц.</vt:lpstr>
      <vt:lpstr>Презентация PowerPoint</vt:lpstr>
    </vt:vector>
  </TitlesOfParts>
  <Company>BrandStudio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Sogaz</dc:title>
  <dc:creator>BrandStudio;Dronov.Evgeny@sogaz.ru</dc:creator>
  <cp:lastModifiedBy>Станиславова Елена Викторовна</cp:lastModifiedBy>
  <cp:revision>8906</cp:revision>
  <cp:lastPrinted>2021-03-29T04:53:09Z</cp:lastPrinted>
  <dcterms:created xsi:type="dcterms:W3CDTF">2003-12-10T15:59:46Z</dcterms:created>
  <dcterms:modified xsi:type="dcterms:W3CDTF">2021-03-29T06:49:35Z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0x010100B3D8D82F468929479DC44FAEDC2C66DB</vt:lpwstr>
  </property>
</Properties>
</file>