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65" r:id="rId2"/>
    <p:sldId id="262" r:id="rId3"/>
    <p:sldId id="263" r:id="rId4"/>
    <p:sldId id="256" r:id="rId5"/>
    <p:sldId id="259" r:id="rId6"/>
    <p:sldId id="268" r:id="rId7"/>
    <p:sldId id="257" r:id="rId8"/>
    <p:sldId id="261" r:id="rId9"/>
    <p:sldId id="270" r:id="rId10"/>
    <p:sldId id="258" r:id="rId11"/>
    <p:sldId id="260" r:id="rId12"/>
    <p:sldId id="271" r:id="rId13"/>
    <p:sldId id="266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34" autoAdjust="0"/>
  </p:normalViewPr>
  <p:slideViewPr>
    <p:cSldViewPr snapToGrid="0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МП</a:t>
            </a:r>
          </a:p>
        </c:rich>
      </c:tx>
      <c:layout>
        <c:manualLayout>
          <c:xMode val="edge"/>
          <c:yMode val="edge"/>
          <c:x val="0.39740361491324855"/>
          <c:y val="4.41329193178996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МП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solidFill>
                <a:prstClr val="white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Стационар</c:v>
                </c:pt>
                <c:pt idx="1">
                  <c:v>Поликлиника</c:v>
                </c:pt>
                <c:pt idx="2">
                  <c:v>Скорая МП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20992</c:v>
                </c:pt>
                <c:pt idx="1">
                  <c:v>148867</c:v>
                </c:pt>
                <c:pt idx="2">
                  <c:v>13955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509943416864437E-4"/>
          <c:y val="0.9316129834511051"/>
          <c:w val="0.99944490056583135"/>
          <c:h val="6.83870165488948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Поликлиника</c:v>
                </c:pt>
              </c:strCache>
            </c:strRef>
          </c:tx>
          <c:spPr>
            <a:ln w="285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.15212894125568463"/>
                  <c:y val="-0.20149599216634323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3645566001204601"/>
                  <c:y val="8.686068798062907E-2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339806114164394"/>
                      <c:h val="6.87056169220817E-2"/>
                    </c:manualLayout>
                  </c15:layout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ЭКМП Всего</c:v>
                </c:pt>
                <c:pt idx="1">
                  <c:v>Дефекты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_-* #\ ##0\ _₽_-;\-* #\ ##0\ _₽_-;_-* &quot;-&quot;??\ _₽_-;_-@_-">
                  <c:v>3827</c:v>
                </c:pt>
                <c:pt idx="1">
                  <c:v>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9349461057800448E-3"/>
          <c:y val="0.91400074052836844"/>
          <c:w val="0.99706505389421995"/>
          <c:h val="8.59992594716315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4437503853968E-2"/>
          <c:y val="6.8590080971836248E-2"/>
          <c:w val="0.44122931655090786"/>
          <c:h val="0.8838505290251723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77734031628903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777340316288995E-2"/>
                  <c:y val="4.42516651431201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9.9409448733294888E-3"/>
                  <c:y val="-4.42516651431201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3.2.1. Нарушения при оказании МП не повлиявшее на состояние здоровья</c:v>
                </c:pt>
                <c:pt idx="1">
                  <c:v>3.2.3. Нарушения при оказании МП приведшее к ухудшению здоровья</c:v>
                </c:pt>
                <c:pt idx="2">
                  <c:v>3.4. Преждевременное прекращение оказания МП</c:v>
                </c:pt>
                <c:pt idx="3">
                  <c:v>3.10. Необоснованное назначение ЛП</c:v>
                </c:pt>
                <c:pt idx="4">
                  <c:v>1.1.3. Нарушение условий оказания МП</c:v>
                </c:pt>
                <c:pt idx="5">
                  <c:v>4.1. Непредставление медицинской документации</c:v>
                </c:pt>
                <c:pt idx="6">
                  <c:v>4.2. Отсутствие в медицинской документации результатов осмотров, обследований</c:v>
                </c:pt>
                <c:pt idx="7">
                  <c:v>4.4. Наличие признаков искажения сведений</c:v>
                </c:pt>
                <c:pt idx="8">
                  <c:v>4.6.2. Включение  в счет МП без факта подтверждения об оказании</c:v>
                </c:pt>
                <c:pt idx="9">
                  <c:v>5.1.4. Некорректное заполнение полей реестра счетов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53</c:v>
                </c:pt>
                <c:pt idx="1">
                  <c:v>12</c:v>
                </c:pt>
                <c:pt idx="2">
                  <c:v>3</c:v>
                </c:pt>
                <c:pt idx="3">
                  <c:v>2</c:v>
                </c:pt>
                <c:pt idx="4">
                  <c:v>6</c:v>
                </c:pt>
                <c:pt idx="5">
                  <c:v>5</c:v>
                </c:pt>
                <c:pt idx="6">
                  <c:v>9</c:v>
                </c:pt>
                <c:pt idx="7">
                  <c:v>1</c:v>
                </c:pt>
                <c:pt idx="8">
                  <c:v>5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6936984411328642"/>
          <c:y val="0"/>
          <c:w val="0.52400285930449397"/>
          <c:h val="0.995183711484718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ЭКМП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002060"/>
              </a:solidFill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70C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БУ "НЯГАНСКАЯ ГОРОДСКАЯ ПОЛИКЛИНИКА"</c:v>
                </c:pt>
                <c:pt idx="1">
                  <c:v>БУ "НЯГАНСКАЯ ОКРУЖНАЯ БОЛЬНИЦА"</c:v>
                </c:pt>
                <c:pt idx="2">
                  <c:v>БУ "ПИОНЕРСКАЯ РАЙОННАЯ БОЛЬНИЦА"</c:v>
                </c:pt>
                <c:pt idx="3">
                  <c:v>АУ "СОВЕТСКАЯ РАЙОННАЯ БОЛЬНИЦА"</c:v>
                </c:pt>
                <c:pt idx="4">
                  <c:v>БУ "КОНДИНСКАЯ РАЙОННАЯ БОЛЬНИЦА"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46</c:v>
                </c:pt>
                <c:pt idx="1">
                  <c:v>56</c:v>
                </c:pt>
                <c:pt idx="2">
                  <c:v>21</c:v>
                </c:pt>
                <c:pt idx="3">
                  <c:v>35</c:v>
                </c:pt>
                <c:pt idx="4" formatCode="General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Дефект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rgbClr val="00206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2026431718061876E-3"/>
                  <c:y val="-4.1678095181507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БУ "НЯГАНСКАЯ ГОРОДСКАЯ ПОЛИКЛИНИКА"</c:v>
                </c:pt>
                <c:pt idx="1">
                  <c:v>БУ "НЯГАНСКАЯ ОКРУЖНАЯ БОЛЬНИЦА"</c:v>
                </c:pt>
                <c:pt idx="2">
                  <c:v>БУ "ПИОНЕРСКАЯ РАЙОННАЯ БОЛЬНИЦА"</c:v>
                </c:pt>
                <c:pt idx="3">
                  <c:v>АУ "СОВЕТСКАЯ РАЙОННАЯ БОЛЬНИЦА"</c:v>
                </c:pt>
                <c:pt idx="4">
                  <c:v>БУ "КОНДИНСКАЯ РАЙОННАЯ БОЛЬНИЦА"</c:v>
                </c:pt>
              </c:strCache>
            </c:strRef>
          </c:cat>
          <c:val>
            <c:numRef>
              <c:f>Лист1!$C$2:$C$6</c:f>
              <c:numCache>
                <c:formatCode>#,##0</c:formatCode>
                <c:ptCount val="5"/>
                <c:pt idx="0">
                  <c:v>8</c:v>
                </c:pt>
                <c:pt idx="1">
                  <c:v>16</c:v>
                </c:pt>
                <c:pt idx="2">
                  <c:v>7</c:v>
                </c:pt>
                <c:pt idx="3">
                  <c:v>15</c:v>
                </c:pt>
                <c:pt idx="4" formatCode="General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85262808"/>
        <c:axId val="585263200"/>
      </c:barChart>
      <c:lineChart>
        <c:grouping val="stacke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% Дефект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2824846508723839E-2"/>
                      <c:h val="5.4784845685686707E-2"/>
                    </c:manualLayout>
                  </c15:layout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БУ "НЯГАНСКАЯ ГОРОДСКАЯ ПОЛИКЛИНИКА"</c:v>
                </c:pt>
                <c:pt idx="1">
                  <c:v>БУ "НЯГАНСКАЯ ОКРУЖНАЯ БОЛЬНИЦА"</c:v>
                </c:pt>
                <c:pt idx="2">
                  <c:v>БУ "ПИОНЕРСКАЯ РАЙОННАЯ БОЛЬНИЦА"</c:v>
                </c:pt>
                <c:pt idx="3">
                  <c:v>АУ "СОВЕТСКАЯ РАЙОННАЯ БОЛЬНИЦА"</c:v>
                </c:pt>
                <c:pt idx="4">
                  <c:v>БУ "КОНДИНСКАЯ РАЙОННАЯ БОЛЬНИЦА"</c:v>
                </c:pt>
              </c:strCache>
            </c:strRef>
          </c:cat>
          <c:val>
            <c:numRef>
              <c:f>Лист1!$D$2:$D$6</c:f>
              <c:numCache>
                <c:formatCode>0.0%</c:formatCode>
                <c:ptCount val="5"/>
                <c:pt idx="0">
                  <c:v>0.17</c:v>
                </c:pt>
                <c:pt idx="1">
                  <c:v>0.28999999999999998</c:v>
                </c:pt>
                <c:pt idx="2">
                  <c:v>0.33</c:v>
                </c:pt>
                <c:pt idx="3">
                  <c:v>0.43</c:v>
                </c:pt>
                <c:pt idx="4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5265944"/>
        <c:axId val="585262416"/>
      </c:lineChart>
      <c:valAx>
        <c:axId val="585263200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5262808"/>
        <c:crosses val="max"/>
        <c:crossBetween val="between"/>
      </c:valAx>
      <c:catAx>
        <c:axId val="585262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85263200"/>
        <c:crosses val="autoZero"/>
        <c:auto val="1"/>
        <c:lblAlgn val="ctr"/>
        <c:lblOffset val="100"/>
        <c:noMultiLvlLbl val="0"/>
      </c:catAx>
      <c:valAx>
        <c:axId val="585262416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5265944"/>
        <c:crosses val="autoZero"/>
        <c:crossBetween val="between"/>
      </c:valAx>
      <c:catAx>
        <c:axId val="5852659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852624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37610021035535"/>
          <c:y val="0.14813392609664183"/>
          <c:w val="0.71079471120584914"/>
          <c:h val="0.7018817678538379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layout>
                <c:manualLayout>
                  <c:x val="-1.2025652902809098E-2"/>
                  <c:y val="-0.15906481021573166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45197365491271"/>
                      <c:h val="0.1038807945345925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1403659951589167"/>
                  <c:y val="0.12163651287172283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47251968114628"/>
                      <c:h val="0.10388079453459259"/>
                    </c:manualLayout>
                  </c15:layout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Количество случаев СКОРАЯ МП</c:v>
                </c:pt>
                <c:pt idx="1">
                  <c:v>ЭКМП Всего</c:v>
                </c:pt>
              </c:strCache>
            </c:strRef>
          </c:cat>
          <c:val>
            <c:numRef>
              <c:f>Лист1!$B$2:$B$3</c:f>
              <c:numCache>
                <c:formatCode>_-* #\ ##0\ _₽_-;\-* #\ ##0\ _₽_-;_-* "-"??\ _₽_-;_-@_-</c:formatCode>
                <c:ptCount val="2"/>
                <c:pt idx="0">
                  <c:v>13955</c:v>
                </c:pt>
                <c:pt idx="1">
                  <c:v>1412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4002043064765179E-4"/>
          <c:y val="0.93245749605573713"/>
          <c:w val="0.9983197832550299"/>
          <c:h val="6.75425039442628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ЭКМП</c:v>
                </c:pt>
              </c:strCache>
            </c:strRef>
          </c:tx>
          <c:spPr>
            <a:ln w="285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.16835942656180089"/>
                  <c:y val="-0.18705091807562463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987693859819362"/>
                      <c:h val="0.10906043576352643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2602177660097125"/>
                  <c:y val="9.3280803646578689E-2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45223554395952"/>
                      <c:h val="9.4385858133448727E-2"/>
                    </c:manualLayout>
                  </c15:layout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ЭКМП Всего</c:v>
                </c:pt>
                <c:pt idx="1">
                  <c:v>Дефекты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_-* #\ ##0\ _₽_-;\-* #\ ##0\ _₽_-;_-* &quot;-&quot;??\ _₽_-;_-@_-">
                  <c:v>1412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9349461057800448E-3"/>
          <c:y val="0.91400074052836844"/>
          <c:w val="0.99706505389421995"/>
          <c:h val="8.59992594716315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69141315445314E-2"/>
          <c:y val="8.6838317830441908E-2"/>
          <c:w val="0.41251103136128936"/>
          <c:h val="0.8263233643391162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dLbl>
              <c:idx val="1"/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3.2.3. Нарушения при оказании МП приведшее к ухудшению здоровья</c:v>
                </c:pt>
                <c:pt idx="1">
                  <c:v>4.2. Отсутствие в медицинской документации результатов осмотров, обследований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682652946829165"/>
          <c:y val="0"/>
          <c:w val="0.52510740873486383"/>
          <c:h val="0.995183711484718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957369315619688E-2"/>
          <c:y val="8.3624774855378906E-2"/>
          <c:w val="0.95339918137986057"/>
          <c:h val="0.83669717418023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ЭКМП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002060"/>
              </a:solidFill>
            </a:ln>
            <a:effectLst/>
            <a:scene3d>
              <a:camera prst="orthographicFront"/>
              <a:lightRig rig="threePt" dir="t"/>
            </a:scene3d>
            <a:sp3d prstMaterial="metal">
              <a:bevelT w="139700" h="139700" prst="divo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70C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БУ "ФЕДОРОВСКАЯ ГОРОДСКАЯ БОЛЬНИЦА"</c:v>
                </c:pt>
                <c:pt idx="1">
                  <c:v>БУ "УРАЙСКАЯ ГОРОДСКАЯ КЛИНИЧЕСКАЯ БОЛЬНИЦА"</c:v>
                </c:pt>
                <c:pt idx="2">
                  <c:v>БУ "БЕЛОЯРСКАЯ РАЙОННАЯ БОЛЬНИЦА"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101</c:v>
                </c:pt>
                <c:pt idx="1">
                  <c:v>19</c:v>
                </c:pt>
                <c:pt idx="2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Дефект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rgbClr val="00206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2"/>
              <c:layout>
                <c:manualLayout>
                  <c:x val="-2.2026431718061876E-3"/>
                  <c:y val="-4.1678095181507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БУ "ФЕДОРОВСКАЯ ГОРОДСКАЯ БОЛЬНИЦА"</c:v>
                </c:pt>
                <c:pt idx="1">
                  <c:v>БУ "УРАЙСКАЯ ГОРОДСКАЯ КЛИНИЧЕСКАЯ БОЛЬНИЦА"</c:v>
                </c:pt>
                <c:pt idx="2">
                  <c:v>БУ "БЕЛОЯРСКАЯ РАЙОННАЯ БОЛЬНИЦА"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73322992"/>
        <c:axId val="573323776"/>
      </c:barChart>
      <c:lineChart>
        <c:grouping val="stacke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% Дефект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БУ "ФЕДОРОВСКАЯ ГОРОДСКАЯ БОЛЬНИЦА"</c:v>
                </c:pt>
                <c:pt idx="1">
                  <c:v>БУ "УРАЙСКАЯ ГОРОДСКАЯ КЛИНИЧЕСКАЯ БОЛЬНИЦА"</c:v>
                </c:pt>
                <c:pt idx="2">
                  <c:v>БУ "БЕЛОЯРСКАЯ РАЙОННАЯ БОЛЬНИЦА"</c:v>
                </c:pt>
              </c:strCache>
            </c:strRef>
          </c:cat>
          <c:val>
            <c:numRef>
              <c:f>Лист1!$D$2:$D$4</c:f>
              <c:numCache>
                <c:formatCode>0.0%</c:formatCode>
                <c:ptCount val="3"/>
                <c:pt idx="0">
                  <c:v>0.01</c:v>
                </c:pt>
                <c:pt idx="1">
                  <c:v>0.05</c:v>
                </c:pt>
                <c:pt idx="2">
                  <c:v>0.25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5958552"/>
        <c:axId val="585957768"/>
      </c:lineChart>
      <c:valAx>
        <c:axId val="573323776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3322992"/>
        <c:crosses val="max"/>
        <c:crossBetween val="between"/>
      </c:valAx>
      <c:catAx>
        <c:axId val="573322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73323776"/>
        <c:crosses val="autoZero"/>
        <c:auto val="1"/>
        <c:lblAlgn val="ctr"/>
        <c:lblOffset val="100"/>
        <c:noMultiLvlLbl val="0"/>
      </c:catAx>
      <c:valAx>
        <c:axId val="585957768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5958552"/>
        <c:crosses val="autoZero"/>
        <c:crossBetween val="between"/>
      </c:valAx>
      <c:catAx>
        <c:axId val="5859585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859577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ЭКМП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solidFill>
                <a:prstClr val="white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Стационар</c:v>
                </c:pt>
                <c:pt idx="1">
                  <c:v>Поликлиника</c:v>
                </c:pt>
                <c:pt idx="2">
                  <c:v>Скорая МП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969</c:v>
                </c:pt>
                <c:pt idx="1">
                  <c:v>3827</c:v>
                </c:pt>
                <c:pt idx="2">
                  <c:v>1412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1169744865163338"/>
          <c:w val="0.99640554073600651"/>
          <c:h val="8.5351161894634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Дефекты</c:v>
                </c:pt>
              </c:strCache>
            </c:strRef>
          </c:tx>
          <c:spPr>
            <a:ln w="285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layout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75564660714832"/>
                      <c:h val="0.11224715074721278"/>
                    </c:manualLayout>
                  </c15:layout>
                </c:ext>
              </c:extLst>
            </c:dLbl>
            <c:dLbl>
              <c:idx val="1"/>
              <c:layout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951270598684345"/>
                      <c:h val="0.11154555667155776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5.9878549232374206E-2"/>
                  <c:y val="-4.6931530476263625E-2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9.1372242359759104E-2"/>
                      <c:h val="6.7323284975475586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Стационар</c:v>
                </c:pt>
                <c:pt idx="1">
                  <c:v>Поликлиника</c:v>
                </c:pt>
                <c:pt idx="2">
                  <c:v>Скорая МП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179</c:v>
                </c:pt>
                <c:pt idx="1">
                  <c:v>97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1279686044417507"/>
          <c:w val="0.99262812612845119"/>
          <c:h val="8.72031395558248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r"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ЭКМП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7254233916315471"/>
          <c:y val="4.17850185902638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r"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ЭКМП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solidFill>
                <a:prstClr val="white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Стационар</c:v>
                </c:pt>
                <c:pt idx="1">
                  <c:v>Поликлиника</c:v>
                </c:pt>
                <c:pt idx="2">
                  <c:v>Скорая МП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969</c:v>
                </c:pt>
                <c:pt idx="1">
                  <c:v>3827</c:v>
                </c:pt>
                <c:pt idx="2">
                  <c:v>1412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6654258469847289E-4"/>
          <c:y val="0.93740178226178339"/>
          <c:w val="0.99599060513706517"/>
          <c:h val="6.25982177382165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86430222725016"/>
          <c:y val="0.14619771017873553"/>
          <c:w val="0.71027139554549967"/>
          <c:h val="0.7013371300193608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3"/>
            <c:bubble3D val="0"/>
            <c:spPr>
              <a:solidFill>
                <a:srgbClr val="FFFF00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layout>
                <c:manualLayout>
                  <c:x val="0.12113864980434701"/>
                  <c:y val="-0.20221271671997204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67864082724425"/>
                      <c:h val="8.8308806250044572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1772246118950831"/>
                  <c:y val="0.12816420191424768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739486729224974"/>
                      <c:h val="8.0801349672314129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2.3104575797562678E-2"/>
                  <c:y val="2.2125832571559269E-3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Количество случаев МП Стационар</c:v>
                </c:pt>
                <c:pt idx="1">
                  <c:v>ЭКМП Всего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_-* #\ ##0\ _₽_-;\-* #\ ##0\ _₽_-;_-* &quot;-&quot;??\ _₽_-;_-@_-">
                  <c:v>20992</c:v>
                </c:pt>
                <c:pt idx="1">
                  <c:v>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3288542349050108"/>
          <c:w val="1"/>
          <c:h val="6.71145765094987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Стационар</c:v>
                </c:pt>
              </c:strCache>
            </c:strRef>
          </c:tx>
          <c:spPr>
            <a:ln w="2857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C00000"/>
              </a:solidFill>
              <a:ln w="28575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-6.1007867141182573E-2"/>
                  <c:y val="-0.11424968857834224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734828474195994"/>
                      <c:h val="9.9136150071488904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3.042461563612367E-2"/>
                  <c:y val="9.784456837674145E-2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31443232317253"/>
                      <c:h val="9.9136150071488904E-2"/>
                    </c:manualLayout>
                  </c15:layout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ЭКМП Всего</c:v>
                </c:pt>
                <c:pt idx="1">
                  <c:v>Дефекты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969</c:v>
                </c:pt>
                <c:pt idx="1">
                  <c:v>179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890011524662408E-3"/>
          <c:y val="0.91042025048733133"/>
          <c:w val="0.9984109988475337"/>
          <c:h val="8.63174925903122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422866660619187E-2"/>
          <c:y val="7.7987984801817872E-2"/>
          <c:w val="0.41251103136128936"/>
          <c:h val="0.8263233643391162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layout/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49004805311857E-2"/>
                      <c:h val="7.5172603271452434E-2"/>
                    </c:manualLayout>
                  </c15:layout>
                </c:ext>
              </c:extLst>
            </c:dLbl>
            <c:dLbl>
              <c:idx val="1"/>
              <c:layout/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026356027939363E-2"/>
                      <c:h val="8.8448102814388488E-2"/>
                    </c:manualLayout>
                  </c15:layout>
                </c:ext>
              </c:extLst>
            </c:dLbl>
            <c:dLbl>
              <c:idx val="5"/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6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3.2.1. Нарушения при оказании МП не повлиявшее на состояние здоровья</c:v>
                </c:pt>
                <c:pt idx="1">
                  <c:v>3.2.3. Нарушения при оказании МП приведшее к ухудшению здоровья</c:v>
                </c:pt>
                <c:pt idx="2">
                  <c:v>3.2.5. Нарушения при оказании МП приведшее к летальному исходу</c:v>
                </c:pt>
                <c:pt idx="3">
                  <c:v>3.10. Необоснованное назначение ЛП</c:v>
                </c:pt>
                <c:pt idx="4">
                  <c:v>3.11. Невыполнение патологоанатомического вскрытия</c:v>
                </c:pt>
                <c:pt idx="5">
                  <c:v>4.2. Отсутствие в медицинской документации результатов осмотров, обследований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97</c:v>
                </c:pt>
                <c:pt idx="1">
                  <c:v>46</c:v>
                </c:pt>
                <c:pt idx="2">
                  <c:v>1</c:v>
                </c:pt>
                <c:pt idx="3">
                  <c:v>11</c:v>
                </c:pt>
                <c:pt idx="4">
                  <c:v>1</c:v>
                </c:pt>
                <c:pt idx="5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539061520881072"/>
          <c:y val="0"/>
          <c:w val="0.53946655132967314"/>
          <c:h val="0.995183711484718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ЭКМП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002060"/>
              </a:solidFill>
            </a:ln>
            <a:effectLst/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70C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БУ "РАДУЖНИНСКАЯ ГОРОДСКАЯ БОЛЬНИЦА"</c:v>
                </c:pt>
                <c:pt idx="1">
                  <c:v>БУ "ЛАНГЕПАССКАЯ ГОРОДСКАЯ БОЛЬНИЦА"</c:v>
                </c:pt>
                <c:pt idx="2">
                  <c:v>БУ "КОГАЛЫМСКАЯ ГОРОДСКАЯ БОЛЬНИЦА"</c:v>
                </c:pt>
                <c:pt idx="3">
                  <c:v>БУ «НИЖНЕВАРТОВСКАЯ ОКРУЖНАЯ КЛИНИЧЕСКАЯ ДЕТСКАЯ БОЛЬНИЦА»</c:v>
                </c:pt>
                <c:pt idx="4">
                  <c:v>БУ "ЮГОРСКАЯ ГОРОДСКАЯ БОЛЬНИЦА"</c:v>
                </c:pt>
                <c:pt idx="5">
                  <c:v>БУ "НЕФТЕЮГАНСКАЯ ОКРУЖНАЯ БОЛЬНИЦА  им. В.И. Яцкив</c:v>
                </c:pt>
                <c:pt idx="6">
                  <c:v>БУ "КОНДИНСКАЯ РАЙОННАЯ БОЛЬНИЦА"</c:v>
                </c:pt>
                <c:pt idx="7">
                  <c:v>БУ "НИЖНЕВАРТОВСКАЯ ГОРОДСКАЯ БОЛЬНИЦА"</c:v>
                </c:pt>
                <c:pt idx="8">
                  <c:v>БУ "УРАЙСКАЯ ГОРОДСКАЯ КЛИНИЧЕСКАЯ БОЛЬНИЦА"</c:v>
                </c:pt>
                <c:pt idx="9">
                  <c:v>БУ "НИЖНЕСОРТЫМСКАЯ УЧАСТКОВАЯ БОЛЬНИЦА"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42</c:v>
                </c:pt>
                <c:pt idx="1">
                  <c:v>46</c:v>
                </c:pt>
                <c:pt idx="2">
                  <c:v>51</c:v>
                </c:pt>
                <c:pt idx="3">
                  <c:v>31</c:v>
                </c:pt>
                <c:pt idx="4">
                  <c:v>39</c:v>
                </c:pt>
                <c:pt idx="5">
                  <c:v>160</c:v>
                </c:pt>
                <c:pt idx="6">
                  <c:v>27</c:v>
                </c:pt>
                <c:pt idx="7">
                  <c:v>18</c:v>
                </c:pt>
                <c:pt idx="8">
                  <c:v>36</c:v>
                </c:pt>
                <c:pt idx="9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Дефект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rgbClr val="00206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БУ "РАДУЖНИНСКАЯ ГОРОДСКАЯ БОЛЬНИЦА"</c:v>
                </c:pt>
                <c:pt idx="1">
                  <c:v>БУ "ЛАНГЕПАССКАЯ ГОРОДСКАЯ БОЛЬНИЦА"</c:v>
                </c:pt>
                <c:pt idx="2">
                  <c:v>БУ "КОГАЛЫМСКАЯ ГОРОДСКАЯ БОЛЬНИЦА"</c:v>
                </c:pt>
                <c:pt idx="3">
                  <c:v>БУ «НИЖНЕВАРТОВСКАЯ ОКРУЖНАЯ КЛИНИЧЕСКАЯ ДЕТСКАЯ БОЛЬНИЦА»</c:v>
                </c:pt>
                <c:pt idx="4">
                  <c:v>БУ "ЮГОРСКАЯ ГОРОДСКАЯ БОЛЬНИЦА"</c:v>
                </c:pt>
                <c:pt idx="5">
                  <c:v>БУ "НЕФТЕЮГАНСКАЯ ОКРУЖНАЯ БОЛЬНИЦА  им. В.И. Яцкив</c:v>
                </c:pt>
                <c:pt idx="6">
                  <c:v>БУ "КОНДИНСКАЯ РАЙОННАЯ БОЛЬНИЦА"</c:v>
                </c:pt>
                <c:pt idx="7">
                  <c:v>БУ "НИЖНЕВАРТОВСКАЯ ГОРОДСКАЯ БОЛЬНИЦА"</c:v>
                </c:pt>
                <c:pt idx="8">
                  <c:v>БУ "УРАЙСКАЯ ГОРОДСКАЯ КЛИНИЧЕСКАЯ БОЛЬНИЦА"</c:v>
                </c:pt>
                <c:pt idx="9">
                  <c:v>БУ "НИЖНЕСОРТЫМСКАЯ УЧАСТКОВАЯ БОЛЬНИЦА"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6</c:v>
                </c:pt>
                <c:pt idx="1">
                  <c:v>8</c:v>
                </c:pt>
                <c:pt idx="2">
                  <c:v>9</c:v>
                </c:pt>
                <c:pt idx="3">
                  <c:v>6</c:v>
                </c:pt>
                <c:pt idx="4">
                  <c:v>10</c:v>
                </c:pt>
                <c:pt idx="5">
                  <c:v>46</c:v>
                </c:pt>
                <c:pt idx="6">
                  <c:v>10</c:v>
                </c:pt>
                <c:pt idx="7">
                  <c:v>8</c:v>
                </c:pt>
                <c:pt idx="8">
                  <c:v>18</c:v>
                </c:pt>
                <c:pt idx="9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85260848"/>
        <c:axId val="585260456"/>
      </c:barChart>
      <c:lineChart>
        <c:grouping val="stacke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% Дефект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9"/>
              <c:layout>
                <c:manualLayout>
                  <c:x val="-1.1013215859030838E-2"/>
                  <c:y val="-2.63230074830575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БУ "РАДУЖНИНСКАЯ ГОРОДСКАЯ БОЛЬНИЦА"</c:v>
                </c:pt>
                <c:pt idx="1">
                  <c:v>БУ "ЛАНГЕПАССКАЯ ГОРОДСКАЯ БОЛЬНИЦА"</c:v>
                </c:pt>
                <c:pt idx="2">
                  <c:v>БУ "КОГАЛЫМСКАЯ ГОРОДСКАЯ БОЛЬНИЦА"</c:v>
                </c:pt>
                <c:pt idx="3">
                  <c:v>БУ «НИЖНЕВАРТОВСКАЯ ОКРУЖНАЯ КЛИНИЧЕСКАЯ ДЕТСКАЯ БОЛЬНИЦА»</c:v>
                </c:pt>
                <c:pt idx="4">
                  <c:v>БУ "ЮГОРСКАЯ ГОРОДСКАЯ БОЛЬНИЦА"</c:v>
                </c:pt>
                <c:pt idx="5">
                  <c:v>БУ "НЕФТЕЮГАНСКАЯ ОКРУЖНАЯ БОЛЬНИЦА  им. В.И. Яцкив</c:v>
                </c:pt>
                <c:pt idx="6">
                  <c:v>БУ "КОНДИНСКАЯ РАЙОННАЯ БОЛЬНИЦА"</c:v>
                </c:pt>
                <c:pt idx="7">
                  <c:v>БУ "НИЖНЕВАРТОВСКАЯ ГОРОДСКАЯ БОЛЬНИЦА"</c:v>
                </c:pt>
                <c:pt idx="8">
                  <c:v>БУ "УРАЙСКАЯ ГОРОДСКАЯ КЛИНИЧЕСКАЯ БОЛЬНИЦА"</c:v>
                </c:pt>
                <c:pt idx="9">
                  <c:v>БУ "НИЖНЕСОРТЫМСКАЯ УЧАСТКОВАЯ БОЛЬНИЦА"</c:v>
                </c:pt>
              </c:strCache>
            </c:strRef>
          </c:cat>
          <c:val>
            <c:numRef>
              <c:f>Лист1!$D$2:$D$11</c:f>
              <c:numCache>
                <c:formatCode>0.00%</c:formatCode>
                <c:ptCount val="10"/>
                <c:pt idx="0">
                  <c:v>0.1429</c:v>
                </c:pt>
                <c:pt idx="1">
                  <c:v>0.1739</c:v>
                </c:pt>
                <c:pt idx="2">
                  <c:v>0.17649999999999999</c:v>
                </c:pt>
                <c:pt idx="3">
                  <c:v>0.19350000000000001</c:v>
                </c:pt>
                <c:pt idx="4">
                  <c:v>0.25640000000000002</c:v>
                </c:pt>
                <c:pt idx="5">
                  <c:v>0.28799999999999998</c:v>
                </c:pt>
                <c:pt idx="6">
                  <c:v>0.37040000000000001</c:v>
                </c:pt>
                <c:pt idx="7">
                  <c:v>0.44440000000000002</c:v>
                </c:pt>
                <c:pt idx="8">
                  <c:v>0.5</c:v>
                </c:pt>
                <c:pt idx="9">
                  <c:v>0.92859999999999998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5261632"/>
        <c:axId val="585261240"/>
      </c:lineChart>
      <c:valAx>
        <c:axId val="585260456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5260848"/>
        <c:crosses val="max"/>
        <c:crossBetween val="between"/>
      </c:valAx>
      <c:catAx>
        <c:axId val="585260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85260456"/>
        <c:crosses val="autoZero"/>
        <c:auto val="1"/>
        <c:lblAlgn val="ctr"/>
        <c:lblOffset val="100"/>
        <c:noMultiLvlLbl val="0"/>
      </c:catAx>
      <c:valAx>
        <c:axId val="585261240"/>
        <c:scaling>
          <c:orientation val="minMax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5261632"/>
        <c:crosses val="autoZero"/>
        <c:crossBetween val="between"/>
      </c:valAx>
      <c:catAx>
        <c:axId val="585261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852612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89647389177728"/>
          <c:y val="0.14220173400407299"/>
          <c:w val="0.7202072275417879"/>
          <c:h val="0.7111762568274744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.15719836765093145"/>
                  <c:y val="-0.22722485769404355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70C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45197365491271"/>
                      <c:h val="0.1038807945345925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23886854994475026"/>
                  <c:y val="0.11284166431093837"/>
                </c:manualLayout>
              </c:layout>
              <c:spPr>
                <a:solidFill>
                  <a:schemeClr val="bg1"/>
                </a:solidFill>
                <a:ln>
                  <a:solidFill>
                    <a:srgbClr val="00206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47251968114628"/>
                      <c:h val="0.10388079453459259"/>
                    </c:manualLayout>
                  </c15:layout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Количество случаев МП Поликлиника</c:v>
                </c:pt>
                <c:pt idx="1">
                  <c:v>ЭКМП Всего</c:v>
                </c:pt>
              </c:strCache>
            </c:strRef>
          </c:cat>
          <c:val>
            <c:numRef>
              <c:f>Лист1!$B$2:$B$3</c:f>
              <c:numCache>
                <c:formatCode>_-* #\ ##0\ _₽_-;\-* #\ ##0\ _₽_-;_-* "-"??\ _₽_-;_-@_-</c:formatCode>
                <c:ptCount val="2"/>
                <c:pt idx="0">
                  <c:v>148867</c:v>
                </c:pt>
                <c:pt idx="1">
                  <c:v>3827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4002043064765179E-4"/>
          <c:y val="0.93245749605573713"/>
          <c:w val="0.9983197832550299"/>
          <c:h val="6.75425039442628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0.28605</cdr:x>
      <cdr:y>0.32352</cdr:y>
    </cdr:from>
    <cdr:to>
      <cdr:x>0.71631</cdr:x>
      <cdr:y>0.57605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627083" y="1289800"/>
          <a:ext cx="2447364" cy="1006788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280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0.36873</cdr:x>
      <cdr:y>0.36205</cdr:y>
    </cdr:from>
    <cdr:to>
      <cdr:x>0.74229</cdr:x>
      <cdr:y>0.64847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2057400" y="2090769"/>
          <a:ext cx="2084294" cy="165398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r>
            <a: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6 208</a:t>
          </a:r>
          <a:endParaRPr lang="ru-RU" sz="36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0.13502</cdr:x>
      <cdr:y>0.40246</cdr:y>
    </cdr:from>
    <cdr:to>
      <cdr:x>0.32206</cdr:x>
      <cdr:y>0.6016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552447" y="2310098"/>
          <a:ext cx="2150567" cy="114302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179</a:t>
          </a:r>
          <a:endParaRPr lang="ru-RU" sz="36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0.13797</cdr:x>
      <cdr:y>0.40949</cdr:y>
    </cdr:from>
    <cdr:to>
      <cdr:x>0.34563</cdr:x>
      <cdr:y>0.61409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586369" y="2350430"/>
          <a:ext cx="2387599" cy="117438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3600" dirty="0" smtClean="0">
              <a:solidFill>
                <a:srgbClr val="002060"/>
              </a:solidFill>
            </a:rPr>
            <a:t>97</a:t>
          </a:r>
          <a:endParaRPr lang="ru-RU" sz="3600" dirty="0">
            <a:solidFill>
              <a:srgbClr val="00206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F619A-60EC-4D07-AD6B-2A2B0FC10165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83FEF-C412-40D0-B4A4-6B08EDA2B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54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83FEF-C412-40D0-B4A4-6B08EDA2B63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447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083FEF-C412-40D0-B4A4-6B08EDA2B63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184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95C4-363E-4CDF-ABB1-9FED3EA41A4D}" type="datetime1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283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EDD80-93C2-40B6-B1C0-C76F22184CB4}" type="datetime1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520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0602-1673-4C2C-8D03-3228682F948E}" type="datetime1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018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F99E-159C-43AB-AF9C-426DC037D401}" type="datetime1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268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DB82-CD94-4E0B-AC47-31A947F94EA8}" type="datetime1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97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BCB01-FC85-478F-82A0-9C9672FA62CA}" type="datetime1">
              <a:rPr lang="ru-RU" smtClean="0"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040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3631-E7AF-4546-A6CB-1E0B202920E2}" type="datetime1">
              <a:rPr lang="ru-RU" smtClean="0"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81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376F1-5AD0-49E6-9E6E-E0F4808DC7EC}" type="datetime1">
              <a:rPr lang="ru-RU" smtClean="0"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97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1639-91F1-4F3A-B3D0-6412EB33D4C5}" type="datetime1">
              <a:rPr lang="ru-RU" smtClean="0"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24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CB34A-9EC7-4383-9BFE-93E5E16BC447}" type="datetime1">
              <a:rPr lang="ru-RU" smtClean="0"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885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5360-20F7-401A-A09E-06886B81F3DC}" type="datetime1">
              <a:rPr lang="ru-RU" smtClean="0"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239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1B17C-16DD-48CA-BB91-4AB4056ACE72}" type="datetime1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75753-A1C6-46CB-85A0-E0E6D3B1A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949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chart" Target="../charts/char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chart" Target="../charts/char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РЕЗУЛЬТАТЫ ЭКМП СЛУЧАЕВ ОКАЗАНИЯ МЕДИЦИНСКОЙ ПОМОЩИ ПАЦИЕНТАМ С </a:t>
            </a:r>
            <a:r>
              <a:rPr lang="en-US" sz="3200" dirty="0" smtClean="0">
                <a:solidFill>
                  <a:srgbClr val="002060"/>
                </a:solidFill>
              </a:rPr>
              <a:t>COVID-19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(2020 </a:t>
            </a:r>
            <a:r>
              <a:rPr lang="ru-RU" dirty="0" smtClean="0">
                <a:solidFill>
                  <a:srgbClr val="002060"/>
                </a:solidFill>
              </a:rPr>
              <a:t>год)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606118" y="4464424"/>
            <a:ext cx="3227294" cy="1573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Докладчик: Первый заместитель директора ТФОМС Югры В.А. Смирнов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62718" y="6037728"/>
            <a:ext cx="3644153" cy="4437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2021, </a:t>
            </a:r>
            <a:r>
              <a:rPr lang="ru-RU" sz="1200" dirty="0" err="1" smtClean="0">
                <a:solidFill>
                  <a:srgbClr val="002060"/>
                </a:solidFill>
              </a:rPr>
              <a:t>г.Ханты-Мансийск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19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872" y="1"/>
            <a:ext cx="10637822" cy="742383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ЭКМП (Скорая МП)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4034605"/>
              </p:ext>
            </p:extLst>
          </p:nvPr>
        </p:nvGraphicFramePr>
        <p:xfrm>
          <a:off x="316872" y="742384"/>
          <a:ext cx="5703682" cy="5776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03582053"/>
              </p:ext>
            </p:extLst>
          </p:nvPr>
        </p:nvGraphicFramePr>
        <p:xfrm>
          <a:off x="6382693" y="1448554"/>
          <a:ext cx="5477347" cy="3956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8140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10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56760" y="742384"/>
            <a:ext cx="1792587" cy="7061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0,28%</a:t>
            </a:r>
            <a:endParaRPr lang="ru-RU" sz="3200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149600" y="1574800"/>
            <a:ext cx="5969000" cy="29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149600" y="4885267"/>
            <a:ext cx="5969000" cy="7789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032" y="1"/>
            <a:ext cx="10628768" cy="742383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 (Скорая МП)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0040110"/>
              </p:ext>
            </p:extLst>
          </p:nvPr>
        </p:nvGraphicFramePr>
        <p:xfrm>
          <a:off x="344031" y="742384"/>
          <a:ext cx="11497901" cy="5739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7089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11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930400" y="3079376"/>
            <a:ext cx="2065867" cy="1089212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66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4" y="1"/>
            <a:ext cx="10642600" cy="753532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Дефекты_Перечень_МО (Скорая МП) 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7417980"/>
              </p:ext>
            </p:extLst>
          </p:nvPr>
        </p:nvGraphicFramePr>
        <p:xfrm>
          <a:off x="322263" y="754063"/>
          <a:ext cx="11531600" cy="57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8140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12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1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730" y="1"/>
            <a:ext cx="10663518" cy="753034"/>
          </a:xfrm>
        </p:spPr>
        <p:txBody>
          <a:bodyPr anchor="b">
            <a:no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ЭКМП СЛУЧАЕВ ОКАЗАНИЯ МЕДИЦИНСКОЙ ПОМОЩИ ПАЦИЕНТАМ С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730" y="753034"/>
            <a:ext cx="11537576" cy="5755341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8140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13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3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624" y="1"/>
            <a:ext cx="10636623" cy="753034"/>
          </a:xfrm>
          <a:ln>
            <a:noFill/>
          </a:ln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ЭКМП (всего)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8467274"/>
              </p:ext>
            </p:extLst>
          </p:nvPr>
        </p:nvGraphicFramePr>
        <p:xfrm>
          <a:off x="349623" y="753034"/>
          <a:ext cx="5674659" cy="5755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70890" cy="365125"/>
          </a:xfrm>
        </p:spPr>
        <p:txBody>
          <a:bodyPr/>
          <a:lstStyle/>
          <a:p>
            <a:fld id="{B3C75753-A1C6-46CB-85A0-E0E6D3B1A660}" type="slidenum">
              <a:rPr lang="ru-RU" sz="1600" smtClean="0">
                <a:solidFill>
                  <a:srgbClr val="002060"/>
                </a:solidFill>
              </a:rPr>
              <a:t>2</a:t>
            </a:fld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829303039"/>
              </p:ext>
            </p:extLst>
          </p:nvPr>
        </p:nvGraphicFramePr>
        <p:xfrm>
          <a:off x="6178923" y="1451621"/>
          <a:ext cx="5701553" cy="3975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2164975" y="2958353"/>
            <a:ext cx="2111189" cy="1411940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</a:rPr>
              <a:t>183 814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350624" y="2837329"/>
            <a:ext cx="1358152" cy="874059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</a:rPr>
              <a:t>6 208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186952" y="1594338"/>
            <a:ext cx="5862919" cy="1806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186952" y="4639733"/>
            <a:ext cx="5940115" cy="1024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8119608" y="753035"/>
            <a:ext cx="2178423" cy="6985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3,4%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31106" y="5527404"/>
            <a:ext cx="4706470" cy="9809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ЭКМП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93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518" y="1"/>
            <a:ext cx="10623176" cy="726140"/>
          </a:xfrm>
        </p:spPr>
        <p:txBody>
          <a:bodyPr anchor="b"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ЭКМП (всего) 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0032229"/>
              </p:ext>
            </p:extLst>
          </p:nvPr>
        </p:nvGraphicFramePr>
        <p:xfrm>
          <a:off x="6199094" y="1445806"/>
          <a:ext cx="5688106" cy="398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70890" cy="365125"/>
          </a:xfrm>
        </p:spPr>
        <p:txBody>
          <a:bodyPr/>
          <a:lstStyle/>
          <a:p>
            <a:fld id="{B3C75753-A1C6-46CB-85A0-E0E6D3B1A660}" type="slidenum">
              <a:rPr lang="ru-RU" sz="1600" smtClean="0">
                <a:solidFill>
                  <a:srgbClr val="002060"/>
                </a:solidFill>
              </a:rPr>
              <a:t>3</a:t>
            </a:fld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504113968"/>
              </p:ext>
            </p:extLst>
          </p:nvPr>
        </p:nvGraphicFramePr>
        <p:xfrm>
          <a:off x="376518" y="719666"/>
          <a:ext cx="5579645" cy="5774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893424" y="719666"/>
            <a:ext cx="2541494" cy="79640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4,5</a:t>
            </a:r>
            <a:r>
              <a:rPr lang="ru-RU" sz="3600" dirty="0" smtClean="0">
                <a:solidFill>
                  <a:srgbClr val="002060"/>
                </a:solidFill>
              </a:rPr>
              <a:t>%</a:t>
            </a:r>
            <a:endParaRPr lang="ru-RU" sz="3600" dirty="0">
              <a:solidFill>
                <a:srgbClr val="00206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160059" y="1562963"/>
            <a:ext cx="5831541" cy="2957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160059" y="4666131"/>
            <a:ext cx="5997388" cy="968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6817659" y="5533219"/>
            <a:ext cx="4760259" cy="961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ефекты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09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872" y="1"/>
            <a:ext cx="10637822" cy="742383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ЭКМП (Стационар)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Covid-19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5499083"/>
              </p:ext>
            </p:extLst>
          </p:nvPr>
        </p:nvGraphicFramePr>
        <p:xfrm>
          <a:off x="316872" y="742384"/>
          <a:ext cx="5685576" cy="5758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8140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4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2016987927"/>
              </p:ext>
            </p:extLst>
          </p:nvPr>
        </p:nvGraphicFramePr>
        <p:xfrm>
          <a:off x="6201624" y="1493823"/>
          <a:ext cx="5676522" cy="3924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8265814" y="742384"/>
            <a:ext cx="1783533" cy="751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18,5%</a:t>
            </a:r>
            <a:endParaRPr lang="ru-RU" sz="3200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158067" y="1594338"/>
            <a:ext cx="5858933" cy="227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158067" y="4876802"/>
            <a:ext cx="5952066" cy="8133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9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032" y="1"/>
            <a:ext cx="10628768" cy="742383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 (Стационар)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8431222"/>
              </p:ext>
            </p:extLst>
          </p:nvPr>
        </p:nvGraphicFramePr>
        <p:xfrm>
          <a:off x="344031" y="742384"/>
          <a:ext cx="11497901" cy="5739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7089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5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4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4" y="1"/>
            <a:ext cx="10642600" cy="753532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Дефекты_Перечень_МО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Стационар) 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120898"/>
              </p:ext>
            </p:extLst>
          </p:nvPr>
        </p:nvGraphicFramePr>
        <p:xfrm>
          <a:off x="322263" y="754063"/>
          <a:ext cx="11531600" cy="57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8140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6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6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872" y="1"/>
            <a:ext cx="10637822" cy="742383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ЭКМП (Поликлиника)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4096731"/>
              </p:ext>
            </p:extLst>
          </p:nvPr>
        </p:nvGraphicFramePr>
        <p:xfrm>
          <a:off x="316872" y="742384"/>
          <a:ext cx="5703682" cy="5776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25058796"/>
              </p:ext>
            </p:extLst>
          </p:nvPr>
        </p:nvGraphicFramePr>
        <p:xfrm>
          <a:off x="6382693" y="1448554"/>
          <a:ext cx="5477347" cy="3956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8140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7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265814" y="742385"/>
            <a:ext cx="1783533" cy="7061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2,53%</a:t>
            </a:r>
            <a:endParaRPr lang="ru-RU" sz="3200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168713" y="1559169"/>
            <a:ext cx="5941420" cy="71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168713" y="4868335"/>
            <a:ext cx="6017620" cy="8924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13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032" y="1"/>
            <a:ext cx="10628768" cy="742383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 (Поликлиника) 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6334439"/>
              </p:ext>
            </p:extLst>
          </p:nvPr>
        </p:nvGraphicFramePr>
        <p:xfrm>
          <a:off x="344031" y="742384"/>
          <a:ext cx="11497901" cy="5739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7089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8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4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34" y="1"/>
            <a:ext cx="10642600" cy="753532"/>
          </a:xfrm>
        </p:spPr>
        <p:txBody>
          <a:bodyPr anchor="b"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Дефекты_Перечень_МО (Поликлиника) 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577911"/>
              </p:ext>
            </p:extLst>
          </p:nvPr>
        </p:nvGraphicFramePr>
        <p:xfrm>
          <a:off x="322263" y="754063"/>
          <a:ext cx="11531600" cy="57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81400" cy="365125"/>
          </a:xfrm>
        </p:spPr>
        <p:txBody>
          <a:bodyPr/>
          <a:lstStyle/>
          <a:p>
            <a:fld id="{B3C75753-A1C6-46CB-85A0-E0E6D3B1A660}" type="slidenum">
              <a:rPr lang="ru-RU" sz="1400" smtClean="0">
                <a:solidFill>
                  <a:srgbClr val="002060"/>
                </a:solidFill>
              </a:rPr>
              <a:t>9</a:t>
            </a:fld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625" y="1766"/>
            <a:ext cx="938865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9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181</Words>
  <Application>Microsoft Office PowerPoint</Application>
  <PresentationFormat>Широкоэкранный</PresentationFormat>
  <Paragraphs>85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РЕЗУЛЬТАТЫ ЭКМП СЛУЧАЕВ ОКАЗАНИЯ МЕДИЦИНСКОЙ ПОМОЩИ ПАЦИЕНТАМ С COVID-19</vt:lpstr>
      <vt:lpstr>Результаты ЭКМП (всего) Covid-19</vt:lpstr>
      <vt:lpstr>Результаты ЭКМП (всего) Covid-19</vt:lpstr>
      <vt:lpstr>Результаты ЭКМП (Стационар) Covid-19</vt:lpstr>
      <vt:lpstr>Дефекты (Стационар) Covid-19</vt:lpstr>
      <vt:lpstr>Дефекты_Перечень_МО (Стационар) Covid-19</vt:lpstr>
      <vt:lpstr>Результаты ЭКМП (Поликлиника) Covid-19</vt:lpstr>
      <vt:lpstr>Дефекты (Поликлиника) Covid-19</vt:lpstr>
      <vt:lpstr>Дефекты_Перечень_МО (Поликлиника) Covid-19</vt:lpstr>
      <vt:lpstr>Результаты ЭКМП (Скорая МП) Covid-19</vt:lpstr>
      <vt:lpstr>Дефекты (Скорая МП) Covid-19</vt:lpstr>
      <vt:lpstr>Дефекты_Перечень_МО (Скорая МП) Covid-19</vt:lpstr>
      <vt:lpstr>РЕЗУЛЬТАТЫ ЭКМП СЛУЧАЕВ ОКАЗАНИЯ МЕДИЦИНСКОЙ ПОМОЩИ ПАЦИЕНТАМ С COVID-19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Смирнов Владимир Альбертович</dc:creator>
  <cp:lastModifiedBy>Смирнов Владимир Альбертович</cp:lastModifiedBy>
  <cp:revision>67</cp:revision>
  <cp:lastPrinted>2021-03-26T10:54:32Z</cp:lastPrinted>
  <dcterms:created xsi:type="dcterms:W3CDTF">2021-03-24T10:39:30Z</dcterms:created>
  <dcterms:modified xsi:type="dcterms:W3CDTF">2021-03-29T11:39:35Z</dcterms:modified>
</cp:coreProperties>
</file>